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6"/>
  </p:notesMasterIdLst>
  <p:handoutMasterIdLst>
    <p:handoutMasterId r:id="rId277"/>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6" r:id="rId79"/>
    <p:sldId id="337" r:id="rId80"/>
    <p:sldId id="338" r:id="rId81"/>
    <p:sldId id="339" r:id="rId82"/>
    <p:sldId id="340" r:id="rId83"/>
    <p:sldId id="561" r:id="rId84"/>
    <p:sldId id="624" r:id="rId85"/>
    <p:sldId id="342" r:id="rId86"/>
    <p:sldId id="343" r:id="rId87"/>
    <p:sldId id="346" r:id="rId88"/>
    <p:sldId id="347" r:id="rId89"/>
    <p:sldId id="348" r:id="rId90"/>
    <p:sldId id="349" r:id="rId91"/>
    <p:sldId id="350" r:id="rId92"/>
    <p:sldId id="351" r:id="rId93"/>
    <p:sldId id="352" r:id="rId94"/>
    <p:sldId id="353" r:id="rId95"/>
    <p:sldId id="354" r:id="rId96"/>
    <p:sldId id="356" r:id="rId97"/>
    <p:sldId id="357" r:id="rId98"/>
    <p:sldId id="358" r:id="rId99"/>
    <p:sldId id="562" r:id="rId100"/>
    <p:sldId id="362" r:id="rId101"/>
    <p:sldId id="363" r:id="rId102"/>
    <p:sldId id="364" r:id="rId103"/>
    <p:sldId id="365" r:id="rId104"/>
    <p:sldId id="366" r:id="rId105"/>
    <p:sldId id="563" r:id="rId106"/>
    <p:sldId id="368" r:id="rId107"/>
    <p:sldId id="374" r:id="rId108"/>
    <p:sldId id="566" r:id="rId109"/>
    <p:sldId id="565" r:id="rId110"/>
    <p:sldId id="376" r:id="rId111"/>
    <p:sldId id="377" r:id="rId112"/>
    <p:sldId id="379" r:id="rId113"/>
    <p:sldId id="383" r:id="rId114"/>
    <p:sldId id="384" r:id="rId115"/>
    <p:sldId id="385" r:id="rId116"/>
    <p:sldId id="386" r:id="rId117"/>
    <p:sldId id="387" r:id="rId118"/>
    <p:sldId id="569" r:id="rId119"/>
    <p:sldId id="388" r:id="rId120"/>
    <p:sldId id="389" r:id="rId121"/>
    <p:sldId id="568" r:id="rId122"/>
    <p:sldId id="626" r:id="rId123"/>
    <p:sldId id="625" r:id="rId124"/>
    <p:sldId id="393" r:id="rId125"/>
    <p:sldId id="394" r:id="rId126"/>
    <p:sldId id="395" r:id="rId127"/>
    <p:sldId id="396" r:id="rId128"/>
    <p:sldId id="397" r:id="rId129"/>
    <p:sldId id="398" r:id="rId130"/>
    <p:sldId id="399" r:id="rId131"/>
    <p:sldId id="400" r:id="rId132"/>
    <p:sldId id="401" r:id="rId133"/>
    <p:sldId id="402" r:id="rId134"/>
    <p:sldId id="403" r:id="rId135"/>
    <p:sldId id="404" r:id="rId136"/>
    <p:sldId id="405" r:id="rId137"/>
    <p:sldId id="406" r:id="rId138"/>
    <p:sldId id="407" r:id="rId139"/>
    <p:sldId id="408" r:id="rId140"/>
    <p:sldId id="409" r:id="rId141"/>
    <p:sldId id="410" r:id="rId142"/>
    <p:sldId id="411" r:id="rId143"/>
    <p:sldId id="412" r:id="rId144"/>
    <p:sldId id="413" r:id="rId145"/>
    <p:sldId id="459" r:id="rId146"/>
    <p:sldId id="460" r:id="rId147"/>
    <p:sldId id="461" r:id="rId148"/>
    <p:sldId id="462" r:id="rId149"/>
    <p:sldId id="463" r:id="rId150"/>
    <p:sldId id="464" r:id="rId151"/>
    <p:sldId id="465" r:id="rId152"/>
    <p:sldId id="466" r:id="rId153"/>
    <p:sldId id="467" r:id="rId154"/>
    <p:sldId id="468" r:id="rId155"/>
    <p:sldId id="469" r:id="rId156"/>
    <p:sldId id="470" r:id="rId157"/>
    <p:sldId id="471" r:id="rId158"/>
    <p:sldId id="472" r:id="rId159"/>
    <p:sldId id="473" r:id="rId160"/>
    <p:sldId id="474" r:id="rId161"/>
    <p:sldId id="475" r:id="rId162"/>
    <p:sldId id="476" r:id="rId163"/>
    <p:sldId id="477" r:id="rId164"/>
    <p:sldId id="478" r:id="rId165"/>
    <p:sldId id="479" r:id="rId166"/>
    <p:sldId id="480" r:id="rId167"/>
    <p:sldId id="481" r:id="rId168"/>
    <p:sldId id="482" r:id="rId169"/>
    <p:sldId id="483" r:id="rId170"/>
    <p:sldId id="484" r:id="rId171"/>
    <p:sldId id="485" r:id="rId172"/>
    <p:sldId id="486" r:id="rId173"/>
    <p:sldId id="487" r:id="rId174"/>
    <p:sldId id="488" r:id="rId175"/>
    <p:sldId id="489" r:id="rId176"/>
    <p:sldId id="490" r:id="rId177"/>
    <p:sldId id="491" r:id="rId178"/>
    <p:sldId id="493" r:id="rId179"/>
    <p:sldId id="494" r:id="rId180"/>
    <p:sldId id="495" r:id="rId181"/>
    <p:sldId id="496" r:id="rId182"/>
    <p:sldId id="497" r:id="rId183"/>
    <p:sldId id="570" r:id="rId184"/>
    <p:sldId id="610" r:id="rId185"/>
    <p:sldId id="611" r:id="rId186"/>
    <p:sldId id="612" r:id="rId187"/>
    <p:sldId id="613" r:id="rId188"/>
    <p:sldId id="614" r:id="rId189"/>
    <p:sldId id="615" r:id="rId190"/>
    <p:sldId id="616" r:id="rId191"/>
    <p:sldId id="617" r:id="rId192"/>
    <p:sldId id="618" r:id="rId193"/>
    <p:sldId id="619" r:id="rId194"/>
    <p:sldId id="620" r:id="rId195"/>
    <p:sldId id="621" r:id="rId196"/>
    <p:sldId id="585" r:id="rId197"/>
    <p:sldId id="586" r:id="rId198"/>
    <p:sldId id="588" r:id="rId199"/>
    <p:sldId id="589" r:id="rId200"/>
    <p:sldId id="590" r:id="rId201"/>
    <p:sldId id="591" r:id="rId202"/>
    <p:sldId id="592" r:id="rId203"/>
    <p:sldId id="593" r:id="rId204"/>
    <p:sldId id="594" r:id="rId205"/>
    <p:sldId id="595" r:id="rId206"/>
    <p:sldId id="596" r:id="rId207"/>
    <p:sldId id="597" r:id="rId208"/>
    <p:sldId id="598" r:id="rId209"/>
    <p:sldId id="599" r:id="rId210"/>
    <p:sldId id="623" r:id="rId211"/>
    <p:sldId id="600" r:id="rId212"/>
    <p:sldId id="609" r:id="rId213"/>
    <p:sldId id="603" r:id="rId214"/>
    <p:sldId id="601" r:id="rId215"/>
    <p:sldId id="604" r:id="rId216"/>
    <p:sldId id="605" r:id="rId217"/>
    <p:sldId id="606" r:id="rId218"/>
    <p:sldId id="607" r:id="rId219"/>
    <p:sldId id="608" r:id="rId220"/>
    <p:sldId id="498" r:id="rId221"/>
    <p:sldId id="499" r:id="rId222"/>
    <p:sldId id="500" r:id="rId223"/>
    <p:sldId id="501" r:id="rId224"/>
    <p:sldId id="502" r:id="rId225"/>
    <p:sldId id="503" r:id="rId226"/>
    <p:sldId id="504" r:id="rId227"/>
    <p:sldId id="505" r:id="rId228"/>
    <p:sldId id="506" r:id="rId229"/>
    <p:sldId id="507" r:id="rId230"/>
    <p:sldId id="508" r:id="rId231"/>
    <p:sldId id="509" r:id="rId232"/>
    <p:sldId id="510" r:id="rId233"/>
    <p:sldId id="511" r:id="rId234"/>
    <p:sldId id="512" r:id="rId235"/>
    <p:sldId id="513" r:id="rId236"/>
    <p:sldId id="514" r:id="rId237"/>
    <p:sldId id="515" r:id="rId238"/>
    <p:sldId id="516" r:id="rId239"/>
    <p:sldId id="517" r:id="rId240"/>
    <p:sldId id="518" r:id="rId241"/>
    <p:sldId id="519" r:id="rId242"/>
    <p:sldId id="520" r:id="rId243"/>
    <p:sldId id="521" r:id="rId244"/>
    <p:sldId id="522" r:id="rId245"/>
    <p:sldId id="523" r:id="rId246"/>
    <p:sldId id="524" r:id="rId247"/>
    <p:sldId id="525" r:id="rId248"/>
    <p:sldId id="526" r:id="rId249"/>
    <p:sldId id="527" r:id="rId250"/>
    <p:sldId id="528" r:id="rId251"/>
    <p:sldId id="529" r:id="rId252"/>
    <p:sldId id="530" r:id="rId253"/>
    <p:sldId id="531" r:id="rId254"/>
    <p:sldId id="532" r:id="rId255"/>
    <p:sldId id="533" r:id="rId256"/>
    <p:sldId id="534" r:id="rId257"/>
    <p:sldId id="535" r:id="rId258"/>
    <p:sldId id="536" r:id="rId259"/>
    <p:sldId id="537" r:id="rId260"/>
    <p:sldId id="538" r:id="rId261"/>
    <p:sldId id="539" r:id="rId262"/>
    <p:sldId id="540" r:id="rId263"/>
    <p:sldId id="541" r:id="rId264"/>
    <p:sldId id="542" r:id="rId265"/>
    <p:sldId id="543" r:id="rId266"/>
    <p:sldId id="544" r:id="rId267"/>
    <p:sldId id="545" r:id="rId268"/>
    <p:sldId id="546" r:id="rId269"/>
    <p:sldId id="547" r:id="rId270"/>
    <p:sldId id="556" r:id="rId271"/>
    <p:sldId id="557" r:id="rId272"/>
    <p:sldId id="558" r:id="rId273"/>
    <p:sldId id="559" r:id="rId274"/>
    <p:sldId id="560" r:id="rId275"/>
  </p:sldIdLst>
  <p:sldSz cx="10691813"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721" autoAdjust="0"/>
  </p:normalViewPr>
  <p:slideViewPr>
    <p:cSldViewPr snapToGrid="0">
      <p:cViewPr varScale="1">
        <p:scale>
          <a:sx n="83" d="100"/>
          <a:sy n="83" d="100"/>
        </p:scale>
        <p:origin x="1242" y="90"/>
      </p:cViewPr>
      <p:guideLst/>
    </p:cSldViewPr>
  </p:slideViewPr>
  <p:outlineViewPr>
    <p:cViewPr>
      <p:scale>
        <a:sx n="33" d="100"/>
        <a:sy n="33" d="100"/>
      </p:scale>
      <p:origin x="0" y="-61926"/>
    </p:cViewPr>
  </p:outlineViewPr>
  <p:notesTextViewPr>
    <p:cViewPr>
      <p:scale>
        <a:sx n="3" d="2"/>
        <a:sy n="3" d="2"/>
      </p:scale>
      <p:origin x="0" y="0"/>
    </p:cViewPr>
  </p:notesTextViewPr>
  <p:sorterViewPr>
    <p:cViewPr varScale="1">
      <p:scale>
        <a:sx n="100" d="100"/>
        <a:sy n="100" d="100"/>
      </p:scale>
      <p:origin x="0" y="-5111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theme" Target="theme/theme1.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tableStyles" Target="tableStyle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notesMaster" Target="notesMasters/notesMaster1.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handoutMaster" Target="handoutMasters/handoutMaster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presProps" Target="presProps.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 la date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u pied de page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Espace réservé du numéro de diapositive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fld id="{ED0BE398-646A-4451-8531-2A09293E4A93}"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4287472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Move="1" noResize="1"/>
          </p:cNvSpPr>
          <p:nvPr/>
        </p:nvSpPr>
        <p:spPr>
          <a:xfrm>
            <a:off x="0" y="0"/>
            <a:ext cx="7560000" cy="10692000"/>
          </a:xfrm>
          <a:prstGeom prst="rect">
            <a:avLst/>
          </a:prstGeom>
          <a:solidFill>
            <a:srgbClr val="FFFFFF"/>
          </a:solidFill>
          <a:ln>
            <a:noFill/>
            <a:prstDash val="solid"/>
          </a:ln>
        </p:spPr>
        <p:txBody>
          <a:bodyPr vert="horz" wrap="none" lIns="90000" tIns="45000" rIns="90000" bIns="45000" anchor="ctr" anchorCtr="1"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Forme libre 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Forme libre 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Forme libre 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6" name="Forme libre 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8" name="Forme libre 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9" name="Forme libre 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Forme libre 1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4" name="Forme libre 1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5" name="Forme libre 1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6" name="Forme libre 1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7" name="Forme libre 1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8" name="Forme libre 1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9" name="Forme libre 1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0" name="Forme libre 1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1" name="Forme libre 2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2" name="Forme libre 2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3" name="Forme libre 2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4" name="Forme libre 2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5" name="Forme libre 2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6" name="Forme libre 2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7" name="Forme libre 2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8" name="Forme libre 2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9" name="Forme libre 2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0" name="Forme libre 2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1" name="Forme libre 3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2" name="Forme libre 3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3" name="Forme libre 3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4" name="Forme libre 3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5" name="Forme libre 3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6" name="Forme libre 3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7" name="Forme libre 3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8" name="Forme libre 37"/>
          <p:cNvSpPr/>
          <p:nvPr/>
        </p:nvSpPr>
        <p:spPr>
          <a:xfrm>
            <a:off x="1312920" y="1027079"/>
            <a:ext cx="49338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9" name="Espace réservé des notes 38"/>
          <p:cNvSpPr txBox="1">
            <a:spLocks noGrp="1"/>
          </p:cNvSpPr>
          <p:nvPr>
            <p:ph type="body" sz="quarter" idx="3"/>
          </p:nvPr>
        </p:nvSpPr>
        <p:spPr>
          <a:xfrm>
            <a:off x="1170000" y="5086079"/>
            <a:ext cx="5170320" cy="4051440"/>
          </a:xfrm>
          <a:prstGeom prst="rect">
            <a:avLst/>
          </a:prstGeom>
          <a:noFill/>
          <a:ln>
            <a:noFill/>
          </a:ln>
        </p:spPr>
        <p:txBody>
          <a:bodyPr lIns="0" tIns="0" rIns="0" bIns="0" compatLnSpc="1"/>
          <a:lstStyle/>
          <a:p>
            <a:endParaRPr lang="fr-FR"/>
          </a:p>
        </p:txBody>
      </p:sp>
      <p:sp>
        <p:nvSpPr>
          <p:cNvPr id="40" name="Espace réservé de l'image des diapositives 39"/>
          <p:cNvSpPr>
            <a:spLocks noGrp="1" noRot="1" noChangeAspect="1"/>
          </p:cNvSpPr>
          <p:nvPr>
            <p:ph type="sldImg" idx="2"/>
          </p:nvPr>
        </p:nvSpPr>
        <p:spPr>
          <a:xfrm>
            <a:off x="944280" y="812880"/>
            <a:ext cx="5614920" cy="3954600"/>
          </a:xfrm>
          <a:prstGeom prst="rect">
            <a:avLst/>
          </a:prstGeom>
          <a:noFill/>
          <a:ln>
            <a:noFill/>
            <a:prstDash val="solid"/>
          </a:ln>
        </p:spPr>
      </p:sp>
    </p:spTree>
    <p:extLst>
      <p:ext uri="{BB962C8B-B14F-4D97-AF65-F5344CB8AC3E}">
        <p14:creationId xmlns:p14="http://schemas.microsoft.com/office/powerpoint/2010/main" val="3112052975"/>
      </p:ext>
    </p:extLst>
  </p:cSld>
  <p:clrMap bg1="lt1" tx1="dk1" bg2="lt2" tx2="dk2" accent1="accent1" accent2="accent2" accent3="accent3" accent4="accent4" accent5="accent5" accent6="accent6" hlink="hlink" folHlink="folHlink"/>
  <p:notesStyle>
    <a:lvl1pPr marL="0" marR="0" indent="0" algn="l" rtl="0" hangingPunct="0">
      <a:lnSpc>
        <a:spcPct val="100000"/>
      </a:lnSpc>
      <a:spcBef>
        <a:spcPts val="448"/>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200" b="0" i="0" u="none" strike="noStrike" baseline="0">
        <a:ln>
          <a:noFill/>
        </a:ln>
        <a:solidFill>
          <a:srgbClr val="000000"/>
        </a:solidFill>
        <a:latin typeface="Times New Roman"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177040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1353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1022085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989682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6548273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4762173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6018757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31167954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6"/>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4"/>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65978180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7"/>
          <p:cNvSpPr>
            <a:spLocks noGrp="1" noRot="1" noChangeAspect="1" noResize="1"/>
          </p:cNvSpPr>
          <p:nvPr>
            <p:ph type="sldImg"/>
          </p:nvPr>
        </p:nvSpPr>
        <p:spPr>
          <a:xfrm>
            <a:off x="944280" y="812880"/>
            <a:ext cx="5614920" cy="3954240"/>
          </a:xfrm>
          <a:solidFill>
            <a:srgbClr val="CFE7F5"/>
          </a:solidFill>
          <a:ln w="25400">
            <a:solidFill>
              <a:srgbClr val="808080"/>
            </a:solidFill>
            <a:prstDash val="solid"/>
          </a:ln>
        </p:spPr>
      </p:sp>
      <p:sp>
        <p:nvSpPr>
          <p:cNvPr id="3" name="Espace réservé des notes 185"/>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32777262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4"/>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2"/>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97132150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5"/>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3"/>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483860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8"/>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03923098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9"/>
          <p:cNvSpPr>
            <a:spLocks noGrp="1" noRot="1" noChangeAspect="1" noResize="1"/>
          </p:cNvSpPr>
          <p:nvPr>
            <p:ph type="sldImg"/>
          </p:nvPr>
        </p:nvSpPr>
        <p:spPr>
          <a:xfrm>
            <a:off x="955799" y="812880"/>
            <a:ext cx="5592600" cy="3954240"/>
          </a:xfrm>
          <a:solidFill>
            <a:srgbClr val="CFE7F5"/>
          </a:solidFill>
          <a:ln w="25400">
            <a:solidFill>
              <a:srgbClr val="808080"/>
            </a:solidFill>
            <a:prstDash val="solid"/>
          </a:ln>
        </p:spPr>
      </p:sp>
      <p:sp>
        <p:nvSpPr>
          <p:cNvPr id="3" name="Espace réservé des notes 187"/>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83043262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9"/>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702134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2"/>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0"/>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31854143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4"/>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2"/>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05495150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6"/>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4"/>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2688338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5"/>
          <p:cNvSpPr>
            <a:spLocks noGrp="1" noRot="1" noChangeAspect="1" noResize="1"/>
          </p:cNvSpPr>
          <p:nvPr>
            <p:ph type="sldImg"/>
          </p:nvPr>
        </p:nvSpPr>
        <p:spPr>
          <a:xfrm>
            <a:off x="944280" y="812880"/>
            <a:ext cx="5614920" cy="3954240"/>
          </a:xfrm>
          <a:solidFill>
            <a:srgbClr val="CFE7F5"/>
          </a:solidFill>
          <a:ln w="25400">
            <a:solidFill>
              <a:srgbClr val="808080"/>
            </a:solidFill>
            <a:prstDash val="solid"/>
          </a:ln>
        </p:spPr>
      </p:sp>
      <p:sp>
        <p:nvSpPr>
          <p:cNvPr id="3" name="Espace réservé des notes 193"/>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85765682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9"/>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77615389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166324564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701962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83653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66139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05828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1163520" y="1027079"/>
            <a:ext cx="52326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68557954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07636859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7093937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8662285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573883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3195453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623746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83238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994713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63"/>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6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738198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2052442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5240081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225855291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32370267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364409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7485252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3813104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06071671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8904029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0129951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4633930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979090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Tree>
    <p:extLst>
      <p:ext uri="{BB962C8B-B14F-4D97-AF65-F5344CB8AC3E}">
        <p14:creationId xmlns:p14="http://schemas.microsoft.com/office/powerpoint/2010/main" val="615612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49582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437438" y="852488"/>
            <a:ext cx="2114550" cy="579437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092200" y="852488"/>
            <a:ext cx="6192838" cy="579437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91025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a:prstGeom prst="rect">
            <a:avLst/>
          </a:prstGeo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BEF564A2-AB18-498D-96AA-4C004C5ABBDD}" type="slidenum">
              <a:t>‹N°›</a:t>
            </a:fld>
            <a:endParaRPr lang="fr-FR"/>
          </a:p>
        </p:txBody>
      </p:sp>
    </p:spTree>
    <p:extLst>
      <p:ext uri="{BB962C8B-B14F-4D97-AF65-F5344CB8AC3E}">
        <p14:creationId xmlns:p14="http://schemas.microsoft.com/office/powerpoint/2010/main" val="1405202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735013" y="2012950"/>
            <a:ext cx="92217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4DC7F32-F33B-4F46-8A7F-4E3F55A5EF26}" type="slidenum">
              <a:t>‹N°›</a:t>
            </a:fld>
            <a:endParaRPr lang="fr-FR"/>
          </a:p>
        </p:txBody>
      </p:sp>
    </p:spTree>
    <p:extLst>
      <p:ext uri="{BB962C8B-B14F-4D97-AF65-F5344CB8AC3E}">
        <p14:creationId xmlns:p14="http://schemas.microsoft.com/office/powerpoint/2010/main" val="2307189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a:prstGeom prst="rect">
            <a:avLst/>
          </a:prstGeo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2A24CFC-A071-4CC8-A3B0-4773C46709EE}" type="slidenum">
              <a:t>‹N°›</a:t>
            </a:fld>
            <a:endParaRPr lang="fr-FR"/>
          </a:p>
        </p:txBody>
      </p:sp>
    </p:spTree>
    <p:extLst>
      <p:ext uri="{BB962C8B-B14F-4D97-AF65-F5344CB8AC3E}">
        <p14:creationId xmlns:p14="http://schemas.microsoft.com/office/powerpoint/2010/main" val="3881157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735013" y="2012950"/>
            <a:ext cx="4533900"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421313" y="2012950"/>
            <a:ext cx="45354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29C277E1-E453-4479-BD9F-6ED2679F2434}" type="slidenum">
              <a:t>‹N°›</a:t>
            </a:fld>
            <a:endParaRPr lang="fr-FR"/>
          </a:p>
        </p:txBody>
      </p:sp>
    </p:spTree>
    <p:extLst>
      <p:ext uri="{BB962C8B-B14F-4D97-AF65-F5344CB8AC3E}">
        <p14:creationId xmlns:p14="http://schemas.microsoft.com/office/powerpoint/2010/main" val="49552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pPr lvl="0"/>
            <a:endParaRPr lang="fr-FR"/>
          </a:p>
        </p:txBody>
      </p:sp>
      <p:sp>
        <p:nvSpPr>
          <p:cNvPr id="8" name="Espace réservé du pied de page 7"/>
          <p:cNvSpPr>
            <a:spLocks noGrp="1"/>
          </p:cNvSpPr>
          <p:nvPr>
            <p:ph type="ftr" sz="quarter" idx="11"/>
          </p:nvPr>
        </p:nvSpPr>
        <p:spPr/>
        <p:txBody>
          <a:bodyPr/>
          <a:lstStyle/>
          <a:p>
            <a:pPr lvl="0"/>
            <a:endParaRPr lang="fr-FR"/>
          </a:p>
        </p:txBody>
      </p:sp>
      <p:sp>
        <p:nvSpPr>
          <p:cNvPr id="9" name="Espace réservé du numéro de diapositive 8"/>
          <p:cNvSpPr>
            <a:spLocks noGrp="1"/>
          </p:cNvSpPr>
          <p:nvPr>
            <p:ph type="sldNum" sz="quarter" idx="12"/>
          </p:nvPr>
        </p:nvSpPr>
        <p:spPr/>
        <p:txBody>
          <a:bodyPr/>
          <a:lstStyle/>
          <a:p>
            <a:pPr lvl="0"/>
            <a:fld id="{BD92FD3C-1541-4DDD-902E-1C57B46FD0AA}" type="slidenum">
              <a:t>‹N°›</a:t>
            </a:fld>
            <a:endParaRPr lang="fr-FR"/>
          </a:p>
        </p:txBody>
      </p:sp>
    </p:spTree>
    <p:extLst>
      <p:ext uri="{BB962C8B-B14F-4D97-AF65-F5344CB8AC3E}">
        <p14:creationId xmlns:p14="http://schemas.microsoft.com/office/powerpoint/2010/main" val="1153363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pPr lvl="0"/>
            <a:endParaRPr lang="fr-FR"/>
          </a:p>
        </p:txBody>
      </p:sp>
      <p:sp>
        <p:nvSpPr>
          <p:cNvPr id="4" name="Espace réservé du pied de page 3"/>
          <p:cNvSpPr>
            <a:spLocks noGrp="1"/>
          </p:cNvSpPr>
          <p:nvPr>
            <p:ph type="ftr" sz="quarter" idx="11"/>
          </p:nvPr>
        </p:nvSpPr>
        <p:spPr/>
        <p:txBody>
          <a:bodyPr/>
          <a:lstStyle/>
          <a:p>
            <a:pPr lvl="0"/>
            <a:endParaRPr lang="fr-FR"/>
          </a:p>
        </p:txBody>
      </p:sp>
      <p:sp>
        <p:nvSpPr>
          <p:cNvPr id="5" name="Espace réservé du numéro de diapositive 4"/>
          <p:cNvSpPr>
            <a:spLocks noGrp="1"/>
          </p:cNvSpPr>
          <p:nvPr>
            <p:ph type="sldNum" sz="quarter" idx="12"/>
          </p:nvPr>
        </p:nvSpPr>
        <p:spPr/>
        <p:txBody>
          <a:bodyPr/>
          <a:lstStyle/>
          <a:p>
            <a:pPr lvl="0"/>
            <a:fld id="{772AFFDA-C03F-4296-ACAB-576535F4E177}" type="slidenum">
              <a:t>‹N°›</a:t>
            </a:fld>
            <a:endParaRPr lang="fr-FR"/>
          </a:p>
        </p:txBody>
      </p:sp>
    </p:spTree>
    <p:extLst>
      <p:ext uri="{BB962C8B-B14F-4D97-AF65-F5344CB8AC3E}">
        <p14:creationId xmlns:p14="http://schemas.microsoft.com/office/powerpoint/2010/main" val="423648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lvl="0"/>
            <a:endParaRPr lang="fr-FR"/>
          </a:p>
        </p:txBody>
      </p:sp>
      <p:sp>
        <p:nvSpPr>
          <p:cNvPr id="3" name="Espace réservé du pied de page 2"/>
          <p:cNvSpPr>
            <a:spLocks noGrp="1"/>
          </p:cNvSpPr>
          <p:nvPr>
            <p:ph type="ftr" sz="quarter" idx="11"/>
          </p:nvPr>
        </p:nvSpPr>
        <p:spPr/>
        <p:txBody>
          <a:bodyPr/>
          <a:lstStyle/>
          <a:p>
            <a:pPr lvl="0"/>
            <a:endParaRPr lang="fr-FR"/>
          </a:p>
        </p:txBody>
      </p:sp>
      <p:sp>
        <p:nvSpPr>
          <p:cNvPr id="4" name="Espace réservé du numéro de diapositive 3"/>
          <p:cNvSpPr>
            <a:spLocks noGrp="1"/>
          </p:cNvSpPr>
          <p:nvPr>
            <p:ph type="sldNum" sz="quarter" idx="12"/>
          </p:nvPr>
        </p:nvSpPr>
        <p:spPr/>
        <p:txBody>
          <a:bodyPr/>
          <a:lstStyle/>
          <a:p>
            <a:pPr lvl="0"/>
            <a:fld id="{515AF78D-610F-4CD1-95AA-D68BDC39D5EA}" type="slidenum">
              <a:t>‹N°›</a:t>
            </a:fld>
            <a:endParaRPr lang="fr-FR"/>
          </a:p>
        </p:txBody>
      </p:sp>
    </p:spTree>
    <p:extLst>
      <p:ext uri="{BB962C8B-B14F-4D97-AF65-F5344CB8AC3E}">
        <p14:creationId xmlns:p14="http://schemas.microsoft.com/office/powerpoint/2010/main" val="421787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E43AB22A-7F30-4F44-9319-F807981624DE}" type="slidenum">
              <a:t>‹N°›</a:t>
            </a:fld>
            <a:endParaRPr lang="fr-FR"/>
          </a:p>
        </p:txBody>
      </p:sp>
    </p:spTree>
    <p:extLst>
      <p:ext uri="{BB962C8B-B14F-4D97-AF65-F5344CB8AC3E}">
        <p14:creationId xmlns:p14="http://schemas.microsoft.com/office/powerpoint/2010/main" val="813488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6925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C9529DF8-0B88-45E4-BA07-61BA07DA82A5}" type="slidenum">
              <a:t>‹N°›</a:t>
            </a:fld>
            <a:endParaRPr lang="fr-FR"/>
          </a:p>
        </p:txBody>
      </p:sp>
    </p:spTree>
    <p:extLst>
      <p:ext uri="{BB962C8B-B14F-4D97-AF65-F5344CB8AC3E}">
        <p14:creationId xmlns:p14="http://schemas.microsoft.com/office/powerpoint/2010/main" val="377630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2012950"/>
            <a:ext cx="9221787" cy="4795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551F055-8B79-4E8D-AB36-A4B08F90A698}" type="slidenum">
              <a:t>‹N°›</a:t>
            </a:fld>
            <a:endParaRPr lang="fr-FR"/>
          </a:p>
        </p:txBody>
      </p:sp>
    </p:spTree>
    <p:extLst>
      <p:ext uri="{BB962C8B-B14F-4D97-AF65-F5344CB8AC3E}">
        <p14:creationId xmlns:p14="http://schemas.microsoft.com/office/powerpoint/2010/main" val="357061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1750" y="403225"/>
            <a:ext cx="2305050" cy="6405563"/>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403225"/>
            <a:ext cx="6764337" cy="6405563"/>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3F1E287-924F-4CF9-912E-8CE2F9F33837}" type="slidenum">
              <a:t>‹N°›</a:t>
            </a:fld>
            <a:endParaRPr lang="fr-FR"/>
          </a:p>
        </p:txBody>
      </p:sp>
    </p:spTree>
    <p:extLst>
      <p:ext uri="{BB962C8B-B14F-4D97-AF65-F5344CB8AC3E}">
        <p14:creationId xmlns:p14="http://schemas.microsoft.com/office/powerpoint/2010/main" val="193233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Tree>
    <p:extLst>
      <p:ext uri="{BB962C8B-B14F-4D97-AF65-F5344CB8AC3E}">
        <p14:creationId xmlns:p14="http://schemas.microsoft.com/office/powerpoint/2010/main" val="345652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092200" y="2262188"/>
            <a:ext cx="4152900"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397500" y="2262188"/>
            <a:ext cx="4154488"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364548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695367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239781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20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372085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56127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txBox="1">
            <a:spLocks noGrp="1"/>
          </p:cNvSpPr>
          <p:nvPr>
            <p:ph type="title"/>
          </p:nvPr>
        </p:nvSpPr>
        <p:spPr>
          <a:xfrm>
            <a:off x="1091880" y="852120"/>
            <a:ext cx="8459640" cy="1287000"/>
          </a:xfrm>
          <a:prstGeom prst="rect">
            <a:avLst/>
          </a:prstGeom>
          <a:noFill/>
          <a:ln>
            <a:noFill/>
          </a:ln>
        </p:spPr>
        <p:txBody>
          <a:bodyPr lIns="0" tIns="0" rIns="0" bIns="0" anchor="ctr" anchorCtr="0" compatLnSpc="1"/>
          <a:lstStyle/>
          <a:p>
            <a:endParaRPr lang="fr-FR"/>
          </a:p>
        </p:txBody>
      </p:sp>
      <p:sp>
        <p:nvSpPr>
          <p:cNvPr id="3" name="Espace réservé du texte 2"/>
          <p:cNvSpPr txBox="1">
            <a:spLocks noGrp="1"/>
          </p:cNvSpPr>
          <p:nvPr>
            <p:ph type="body" idx="1"/>
          </p:nvPr>
        </p:nvSpPr>
        <p:spPr>
          <a:xfrm>
            <a:off x="1091880" y="2261880"/>
            <a:ext cx="8459640" cy="4384800"/>
          </a:xfrm>
          <a:prstGeom prst="rect">
            <a:avLst/>
          </a:prstGeom>
          <a:noFill/>
          <a:ln>
            <a:noFill/>
          </a:ln>
        </p:spPr>
        <p:txBody>
          <a:bodyPr lIns="0" tIns="0" rIns="0" bIns="0" anchor="t" anchorCtr="0" compatLnSpc="1">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grpSp>
        <p:nvGrpSpPr>
          <p:cNvPr id="4" name="Groupe 3"/>
          <p:cNvGrpSpPr/>
          <p:nvPr/>
        </p:nvGrpSpPr>
        <p:grpSpPr>
          <a:xfrm>
            <a:off x="0" y="1289160"/>
            <a:ext cx="9056160" cy="1047599"/>
            <a:chOff x="0" y="1289160"/>
            <a:chExt cx="9056160" cy="1047599"/>
          </a:xfrm>
        </p:grpSpPr>
        <p:grpSp>
          <p:nvGrpSpPr>
            <p:cNvPr id="5" name="Groupe 4"/>
            <p:cNvGrpSpPr/>
            <p:nvPr/>
          </p:nvGrpSpPr>
          <p:grpSpPr>
            <a:xfrm>
              <a:off x="290520" y="1397160"/>
              <a:ext cx="703080" cy="466560"/>
              <a:chOff x="290520" y="1397160"/>
              <a:chExt cx="703080" cy="466560"/>
            </a:xfrm>
          </p:grpSpPr>
          <p:sp>
            <p:nvSpPr>
              <p:cNvPr id="6" name="Forme libre 5"/>
              <p:cNvSpPr/>
              <p:nvPr/>
            </p:nvSpPr>
            <p:spPr>
              <a:xfrm>
                <a:off x="290520" y="1397160"/>
                <a:ext cx="433440" cy="466560"/>
              </a:xfrm>
              <a:custGeom>
                <a:avLst>
                  <a:gd name="f0" fmla="val 7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333C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668160" y="1397160"/>
                <a:ext cx="325440" cy="466560"/>
              </a:xfrm>
              <a:custGeom>
                <a:avLst>
                  <a:gd name="f0" fmla="val 1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3333C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grpSp>
          <p:nvGrpSpPr>
            <p:cNvPr id="8" name="Groupe 7"/>
            <p:cNvGrpSpPr/>
            <p:nvPr/>
          </p:nvGrpSpPr>
          <p:grpSpPr>
            <a:xfrm>
              <a:off x="414360" y="1814400"/>
              <a:ext cx="731879" cy="468360"/>
              <a:chOff x="414360" y="1814400"/>
              <a:chExt cx="731879" cy="468360"/>
            </a:xfrm>
          </p:grpSpPr>
          <p:sp>
            <p:nvSpPr>
              <p:cNvPr id="9" name="Forme libre 8"/>
              <p:cNvSpPr/>
              <p:nvPr/>
            </p:nvSpPr>
            <p:spPr>
              <a:xfrm>
                <a:off x="414360" y="1814400"/>
                <a:ext cx="420840" cy="46836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F01"/>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779400" y="1814400"/>
                <a:ext cx="366839" cy="468360"/>
              </a:xfrm>
              <a:custGeom>
                <a:avLst>
                  <a:gd name="f0" fmla="val 9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CF01"/>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1" name="Forme libre 10"/>
            <p:cNvSpPr/>
            <p:nvPr/>
          </p:nvSpPr>
          <p:spPr>
            <a:xfrm>
              <a:off x="0" y="1741320"/>
              <a:ext cx="560520" cy="42084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FFFF"/>
                </a:gs>
                <a:gs pos="100000">
                  <a:srgbClr val="FF0000"/>
                </a:gs>
              </a:gsLst>
              <a:lin ang="351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635040" y="1289160"/>
              <a:ext cx="31680" cy="1047599"/>
            </a:xfrm>
            <a:custGeom>
              <a:avLst>
                <a:gd name="f0" fmla="val 108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1C1C1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rot="10800000">
              <a:off x="371160" y="2219400"/>
              <a:ext cx="8685000" cy="55440"/>
            </a:xfrm>
            <a:custGeom>
              <a:avLst>
                <a:gd name="f0" fmla="val 63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1C1C1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4" name="Forme libre 13"/>
          <p:cNvSpPr/>
          <p:nvPr/>
        </p:nvSpPr>
        <p:spPr>
          <a:xfrm>
            <a:off x="7662959" y="6885000"/>
            <a:ext cx="2493720" cy="5237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E60E4981-6687-4C1B-8ACB-DB5A3137A9E4}"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marL="0" marR="0" indent="0" algn="ctr" rtl="0" hangingPunct="0">
        <a:lnSpc>
          <a:spcPct val="96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4400" b="0" i="0" u="none" strike="noStrike" baseline="0">
          <a:ln>
            <a:noFill/>
          </a:ln>
          <a:solidFill>
            <a:srgbClr val="000000"/>
          </a:solidFill>
          <a:latin typeface="Tahoma" pitchFamily="34"/>
          <a:cs typeface="Lucida Sans Unicode" pitchFamily="34"/>
        </a:defRPr>
      </a:lvl1pPr>
    </p:titleStyle>
    <p:bodyStyle>
      <a:lvl1pPr marL="342720" marR="0" indent="-342720" algn="l" rtl="0" hangingPunct="0">
        <a:lnSpc>
          <a:spcPct val="96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fr-FR" sz="3200" b="0" i="0" u="none" strike="noStrike" baseline="0">
          <a:ln>
            <a:noFill/>
          </a:ln>
          <a:solidFill>
            <a:srgbClr val="000000"/>
          </a:solidFill>
          <a:latin typeface="Tahoma" pitchFamily="34"/>
          <a:cs typeface="Lucida Sans Unicode"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ZoneTexte 1"/>
          <p:cNvSpPr txBox="1"/>
          <p:nvPr/>
        </p:nvSpPr>
        <p:spPr>
          <a:xfrm>
            <a:off x="534960" y="196200"/>
            <a:ext cx="9583920" cy="14346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ZoneTexte 2"/>
          <p:cNvSpPr txBox="1"/>
          <p:nvPr/>
        </p:nvSpPr>
        <p:spPr>
          <a:xfrm>
            <a:off x="534960" y="1763640"/>
            <a:ext cx="9583920" cy="43848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e la date 3"/>
          <p:cNvSpPr txBox="1">
            <a:spLocks noGrp="1"/>
          </p:cNvSpPr>
          <p:nvPr>
            <p:ph type="dt" sz="half" idx="2"/>
          </p:nvPr>
        </p:nvSpPr>
        <p:spPr>
          <a:xfrm>
            <a:off x="534960" y="6884640"/>
            <a:ext cx="2455919" cy="486000"/>
          </a:xfrm>
          <a:prstGeom prst="rect">
            <a:avLst/>
          </a:prstGeom>
          <a:noFill/>
          <a:ln>
            <a:noFill/>
          </a:ln>
        </p:spPr>
        <p:txBody>
          <a:bodyPr vert="horz" wrap="square" lIns="90000" tIns="45000" rIns="90000" bIns="45000" anchorCtr="0" compatLnSpc="1">
            <a:noAutofit/>
          </a:bodyPr>
          <a:lstStyle>
            <a:lvl1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5" name="Espace réservé du pied de page 4"/>
          <p:cNvSpPr txBox="1">
            <a:spLocks noGrp="1"/>
          </p:cNvSpPr>
          <p:nvPr>
            <p:ph type="ftr" sz="quarter" idx="3"/>
          </p:nvPr>
        </p:nvSpPr>
        <p:spPr>
          <a:xfrm>
            <a:off x="3652919" y="6884640"/>
            <a:ext cx="3348000" cy="486000"/>
          </a:xfrm>
          <a:prstGeom prst="rect">
            <a:avLst/>
          </a:prstGeom>
          <a:noFill/>
          <a:ln>
            <a:noFill/>
          </a:ln>
        </p:spPr>
        <p:txBody>
          <a:bodyPr vert="horz" wrap="square" lIns="90000" tIns="45000" rIns="90000" bIns="45000" anchorCtr="0" compatLnSpc="1">
            <a:noAutofit/>
          </a:bodyPr>
          <a:lstStyle>
            <a:lvl1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6" name="Espace réservé du numéro de diapositive 5"/>
          <p:cNvSpPr txBox="1">
            <a:spLocks noGrp="1"/>
          </p:cNvSpPr>
          <p:nvPr>
            <p:ph type="sldNum" sz="quarter" idx="4"/>
          </p:nvPr>
        </p:nvSpPr>
        <p:spPr>
          <a:xfrm>
            <a:off x="7662959" y="6884640"/>
            <a:ext cx="2455919" cy="486000"/>
          </a:xfrm>
          <a:prstGeom prst="rect">
            <a:avLst/>
          </a:prstGeom>
          <a:noFill/>
          <a:ln>
            <a:noFill/>
          </a:ln>
        </p:spPr>
        <p:txBody>
          <a:bodyPr vert="horz" wrap="square" lIns="90000" tIns="45000" rIns="90000" bIns="45000" anchorCtr="0" compatLnSpc="1">
            <a:noAutofit/>
          </a:bodyPr>
          <a:lstStyle>
            <a:lvl1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fld id="{9CDA20DE-31B2-4E59-8379-E9589EF60A85}"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cwiki.apache.org/confluence/display/KAFKA/Client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hyperlink" Target="https://grafana.com/grafana/dashboards/721" TargetMode="External"/><Relationship Id="rId2" Type="http://schemas.openxmlformats.org/officeDocument/2006/relationships/notesSlide" Target="../notesSlides/notesSlide27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www.nuget.org/packages/Confluent.Kafka/"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name="page1">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31999" y="3776040"/>
            <a:ext cx="2819520" cy="10479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Kafkfa</a:t>
            </a:r>
          </a:p>
          <a:p>
            <a:pPr lvl="0" indent="-311040" algn="ctr">
              <a:lnSpc>
                <a:spcPct val="95000"/>
              </a:lnSpc>
              <a:spcAft>
                <a:spcPts val="0"/>
              </a:spcAft>
            </a:pPr>
            <a:r>
              <a:rPr lang="fr-FR" b="1">
                <a:solidFill>
                  <a:srgbClr val="0D1F63"/>
                </a:solidFill>
              </a:rP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Offsets et Commits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a:t>Les consommateurs peuvent suivre leurs offsets de partition en s’adressant à Kafka.</a:t>
            </a:r>
          </a:p>
          <a:p>
            <a:pPr lvl="0"/>
            <a:r>
              <a:rPr lang="fr-FR" dirty="0"/>
              <a:t>Kafka appelle la mise à jour d’un offset : un </a:t>
            </a:r>
            <a:r>
              <a:rPr lang="fr-FR" b="1" i="1" dirty="0">
                <a:solidFill>
                  <a:srgbClr val="182F7C"/>
                </a:solidFill>
              </a:rPr>
              <a:t>commit</a:t>
            </a:r>
          </a:p>
          <a:p>
            <a:pPr lvl="0"/>
            <a:r>
              <a:rPr lang="fr-FR" dirty="0"/>
              <a:t>Pour </a:t>
            </a:r>
            <a:r>
              <a:rPr lang="fr-FR" dirty="0" err="1"/>
              <a:t>committer</a:t>
            </a:r>
            <a:r>
              <a:rPr lang="fr-FR" dirty="0"/>
              <a:t>, un consommateur envoie un message vers un </a:t>
            </a:r>
            <a:r>
              <a:rPr lang="fr-FR" i="1" dirty="0"/>
              <a:t>topic</a:t>
            </a:r>
            <a:r>
              <a:rPr lang="fr-FR" dirty="0"/>
              <a:t> particulier de Kafka : </a:t>
            </a:r>
            <a:r>
              <a:rPr lang="fr-FR" b="1" i="1" dirty="0">
                <a:solidFill>
                  <a:srgbClr val="182F7C"/>
                </a:solidFill>
              </a:rPr>
              <a:t>__</a:t>
            </a:r>
            <a:r>
              <a:rPr lang="fr-FR" b="1" i="1" dirty="0" err="1">
                <a:solidFill>
                  <a:srgbClr val="182F7C"/>
                </a:solidFill>
              </a:rPr>
              <a:t>consumer_offsets</a:t>
            </a:r>
            <a:endParaRPr lang="fr-FR" b="1" i="1" dirty="0">
              <a:solidFill>
                <a:srgbClr val="182F7C"/>
              </a:solidFill>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a:t>
            </a:r>
            <a:r>
              <a:rPr lang="fr-FR" sz="2800" i="1" dirty="0">
                <a:solidFill>
                  <a:srgbClr val="000000"/>
                </a:solidFill>
                <a:latin typeface="Tahoma" pitchFamily="34"/>
                <a:cs typeface="Lucida Sans Unicode" pitchFamily="34"/>
              </a:rPr>
              <a:t>topic</a:t>
            </a:r>
            <a:r>
              <a:rPr lang="fr-FR" sz="2800" dirty="0">
                <a:solidFill>
                  <a:srgbClr val="000000"/>
                </a:solidFill>
                <a:latin typeface="Tahoma" pitchFamily="34"/>
                <a:cs typeface="Lucida Sans Unicode" pitchFamily="34"/>
              </a:rPr>
              <a:t> contient les offsets de chaque partition.</a:t>
            </a:r>
          </a:p>
          <a:p>
            <a:pPr lvl="0"/>
            <a:r>
              <a:rPr lang="fr-FR" dirty="0"/>
              <a:t>Lors d’une réaffectation de partitions,  2 risques doivent être pris en compte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Traiter 2 fois le même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Louper des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Risques lors d’une réaffectation</a:t>
            </a:r>
          </a:p>
        </p:txBody>
      </p:sp>
      <p:sp>
        <p:nvSpPr>
          <p:cNvPr id="3" name="Espace réservé du texte 2"/>
          <p:cNvSpPr txBox="1">
            <a:spLocks noGrp="1"/>
          </p:cNvSpPr>
          <p:nvPr>
            <p:ph type="body" idx="4294967295"/>
          </p:nvPr>
        </p:nvSpPr>
        <p:spPr>
          <a:xfrm>
            <a:off x="1091880" y="5040000"/>
            <a:ext cx="8459640" cy="1606680"/>
          </a:xfrm>
        </p:spPr>
        <p:txBody>
          <a:bodyPr vert="horz"/>
          <a:lstStyle/>
          <a:p>
            <a:pPr lvl="0"/>
            <a:r>
              <a:rPr lang="fr-FR"/>
              <a:t>Kafka propose plusieurs façons de gérer les commits</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3960" y="2367360"/>
            <a:ext cx="5072040" cy="218844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544000" y="2326680"/>
            <a:ext cx="4896000" cy="2425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automatique</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 </a:t>
            </a:r>
            <a:br>
              <a:rPr lang="fr-FR" dirty="0"/>
            </a:br>
            <a:r>
              <a:rPr lang="fr-FR" dirty="0"/>
              <a:t>le consommateur valide toutes les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(par défaut 5000), les plus grands offset </a:t>
            </a:r>
            <a:r>
              <a:rPr lang="fr-FR" dirty="0" smtClean="0"/>
              <a:t>récupérés par les threads de background  …</a:t>
            </a:r>
          </a:p>
          <a:p>
            <a:pPr lvl="0"/>
            <a:r>
              <a:rPr lang="fr-FR" dirty="0" smtClean="0"/>
              <a:t>… MAIS peut être pas encore consommés par l’application et la méthode </a:t>
            </a:r>
            <a:r>
              <a:rPr lang="fr-FR" i="1" dirty="0" smtClean="0"/>
              <a:t>Consume()</a:t>
            </a:r>
            <a:endParaRPr lang="fr-FR" i="1" dirty="0"/>
          </a:p>
          <a:p>
            <a:pPr lvl="0"/>
            <a:endParaRPr lang="fr-FR" dirty="0"/>
          </a:p>
          <a:p>
            <a:pPr lvl="0"/>
            <a:r>
              <a:rPr lang="fr-FR" dirty="0"/>
              <a:t>=&gt; Cette approche (simple) ne protège pas contre les </a:t>
            </a:r>
            <a:r>
              <a:rPr lang="fr-FR" dirty="0" smtClean="0"/>
              <a:t>pertes de messages ni les traitements en doublon en cas de </a:t>
            </a:r>
            <a:r>
              <a:rPr lang="fr-FR" dirty="0" err="1" smtClean="0"/>
              <a:t>failure</a:t>
            </a:r>
            <a:r>
              <a:rPr lang="fr-FR" dirty="0" smtClean="0"/>
              <a:t> !</a:t>
            </a:r>
            <a:r>
              <a:rPr lang="fr-FR" dirty="0"/>
              <a:t/>
            </a:r>
            <a:br>
              <a:rPr lang="fr-FR" dirty="0"/>
            </a:b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contrôlé</a:t>
            </a:r>
          </a:p>
        </p:txBody>
      </p:sp>
      <p:sp>
        <p:nvSpPr>
          <p:cNvPr id="3" name="Espace réservé du texte 2"/>
          <p:cNvSpPr txBox="1">
            <a:spLocks noGrp="1"/>
          </p:cNvSpPr>
          <p:nvPr>
            <p:ph type="body" idx="4294967295"/>
          </p:nvPr>
        </p:nvSpPr>
        <p:spPr/>
        <p:txBody>
          <a:bodyPr vert="horz">
            <a:normAutofit/>
          </a:bodyPr>
          <a:lstStyle/>
          <a:p>
            <a:pPr lvl="0"/>
            <a:r>
              <a:rPr lang="fr-FR" dirty="0"/>
              <a:t>L'API </a:t>
            </a:r>
            <a:r>
              <a:rPr lang="fr-FR" dirty="0" smtClean="0"/>
              <a:t>C++ </a:t>
            </a:r>
            <a:r>
              <a:rPr lang="fr-FR" dirty="0"/>
              <a:t>permet de contrôler le moment du commit plutôt que de se baser sur un </a:t>
            </a:r>
            <a:r>
              <a:rPr lang="fr-FR" dirty="0" err="1"/>
              <a:t>timer</a:t>
            </a:r>
            <a:r>
              <a:rPr lang="fr-FR" dirty="0"/>
              <a:t>.</a:t>
            </a:r>
          </a:p>
          <a:p>
            <a:pPr lvl="0"/>
            <a:r>
              <a:rPr lang="fr-FR" dirty="0"/>
              <a:t>Si </a:t>
            </a:r>
            <a:r>
              <a:rPr lang="fr-FR" b="1" i="1" dirty="0" err="1">
                <a:solidFill>
                  <a:srgbClr val="0D1F63"/>
                </a:solidFill>
              </a:rPr>
              <a:t>EnableAutoCommit</a:t>
            </a:r>
            <a:r>
              <a:rPr lang="fr-FR" b="1" i="1" dirty="0">
                <a:solidFill>
                  <a:srgbClr val="0D1F63"/>
                </a:solidFill>
              </a:rPr>
              <a:t> =false</a:t>
            </a:r>
            <a:r>
              <a:rPr lang="fr-FR" dirty="0"/>
              <a:t> , l’application doit explicitement </a:t>
            </a:r>
            <a:r>
              <a:rPr lang="fr-FR" dirty="0" err="1"/>
              <a:t>committer</a:t>
            </a:r>
            <a:r>
              <a:rPr lang="fr-FR" dirty="0"/>
              <a:t>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Via un commit synchrone (bloquant) </a:t>
            </a:r>
            <a:r>
              <a:rPr lang="fr-FR" sz="3200" dirty="0">
                <a:solidFill>
                  <a:srgbClr val="000000"/>
                </a:solidFill>
                <a:latin typeface="Tahoma" pitchFamily="34"/>
                <a:cs typeface="Lucida Sans Unicode" pitchFamily="34"/>
              </a:rPr>
              <a:t>avec </a:t>
            </a:r>
            <a:r>
              <a:rPr lang="fr-FR" sz="3200" b="1" i="1" dirty="0" smtClean="0">
                <a:solidFill>
                  <a:srgbClr val="0D1F63"/>
                </a:solidFill>
                <a:latin typeface="Tahoma" pitchFamily="34"/>
                <a:cs typeface="Lucida Sans Unicode" pitchFamily="34"/>
              </a:rPr>
              <a:t>Commit()</a:t>
            </a:r>
            <a:endParaRPr lang="fr-FR" sz="3200" b="1" i="1" dirty="0">
              <a:solidFill>
                <a:srgbClr val="0D1F63"/>
              </a:solidFill>
              <a:latin typeface="Tahoma" pitchFamily="34"/>
              <a:cs typeface="Lucida Sans Unicode" pitchFamily="34"/>
            </a:endParaRPr>
          </a:p>
          <a:p>
            <a:pPr lvl="0"/>
            <a:r>
              <a:rPr lang="fr-FR" dirty="0" smtClean="0"/>
              <a:t>=&gt; Ne pas </a:t>
            </a:r>
            <a:r>
              <a:rPr lang="fr-FR" dirty="0" err="1" smtClean="0"/>
              <a:t>committer</a:t>
            </a:r>
            <a:r>
              <a:rPr lang="fr-FR" dirty="0" smtClean="0"/>
              <a:t> à chaque message reçu</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Most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92D050"/>
                </a:solidFill>
                <a:latin typeface="Courier new" pitchFamily="49"/>
              </a:rPr>
              <a:t> </a:t>
            </a:r>
            <a:r>
              <a:rPr lang="fr-FR" b="1" dirty="0" smtClean="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smtClean="0">
                <a:solidFill>
                  <a:srgbClr val="92D050"/>
                </a:solidFill>
                <a:latin typeface="Courier new" pitchFamily="49"/>
              </a:rPr>
              <a:t>. May </a:t>
            </a:r>
            <a:r>
              <a:rPr lang="fr-FR" b="1" dirty="0" err="1" smtClean="0">
                <a:solidFill>
                  <a:srgbClr val="92D050"/>
                </a:solidFill>
                <a:latin typeface="Courier new" pitchFamily="49"/>
              </a:rPr>
              <a:t>fail</a:t>
            </a:r>
            <a:endParaRPr lang="fr-FR" dirty="0">
              <a:latin typeface="Courier new" pitchFamily="49"/>
            </a:endParaRP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2169890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smtClean="0">
                <a:solidFill>
                  <a:srgbClr val="92D050"/>
                </a:solidFill>
                <a:latin typeface="Courier new" pitchFamily="49"/>
              </a:rPr>
              <a:t>. May </a:t>
            </a:r>
            <a:r>
              <a:rPr lang="fr-FR" b="1" dirty="0" err="1" smtClean="0">
                <a:solidFill>
                  <a:srgbClr val="92D050"/>
                </a:solidFill>
                <a:latin typeface="Courier new" pitchFamily="49"/>
              </a:rPr>
              <a:t>fail</a:t>
            </a:r>
            <a:endParaRPr lang="fr-FR" b="1" dirty="0">
              <a:solidFill>
                <a:srgbClr val="92D050"/>
              </a:solidFill>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StoreOffset</a:t>
            </a:r>
            <a:endParaRPr lang="fr-FR" dirty="0"/>
          </a:p>
        </p:txBody>
      </p:sp>
      <p:sp>
        <p:nvSpPr>
          <p:cNvPr id="3" name="Espace réservé du texte 2"/>
          <p:cNvSpPr txBox="1">
            <a:spLocks noGrp="1"/>
          </p:cNvSpPr>
          <p:nvPr>
            <p:ph type="body" idx="4294967295"/>
          </p:nvPr>
        </p:nvSpPr>
        <p:spPr>
          <a:xfrm>
            <a:off x="1091880" y="2308180"/>
            <a:ext cx="8459640" cy="4384800"/>
          </a:xfrm>
        </p:spPr>
        <p:txBody>
          <a:bodyPr vert="horz">
            <a:normAutofit fontScale="77500" lnSpcReduction="20000"/>
          </a:bodyPr>
          <a:lstStyle/>
          <a:p>
            <a:pPr lvl="0"/>
            <a:r>
              <a:rPr lang="fr-FR" dirty="0" smtClean="0"/>
              <a:t>La fonctionnalité d’</a:t>
            </a:r>
            <a:r>
              <a:rPr lang="fr-FR" dirty="0" err="1" smtClean="0"/>
              <a:t>Autocommit</a:t>
            </a:r>
            <a:r>
              <a:rPr lang="fr-FR" dirty="0" smtClean="0"/>
              <a:t> est cependant flexible</a:t>
            </a:r>
          </a:p>
          <a:p>
            <a:pPr lvl="0"/>
            <a:r>
              <a:rPr lang="fr-FR" dirty="0" smtClean="0"/>
              <a:t>Il est possible d’empêcher l’</a:t>
            </a:r>
            <a:r>
              <a:rPr lang="fr-FR" dirty="0" err="1" smtClean="0"/>
              <a:t>autocommit</a:t>
            </a:r>
            <a:r>
              <a:rPr lang="fr-FR" dirty="0" smtClean="0"/>
              <a:t> automatique du dernier offset récupéré en background avec :</a:t>
            </a:r>
            <a:br>
              <a:rPr lang="fr-FR" dirty="0" smtClean="0"/>
            </a:br>
            <a:r>
              <a:rPr lang="fr-FR" b="1" i="1" dirty="0" err="1" smtClean="0">
                <a:solidFill>
                  <a:srgbClr val="002060"/>
                </a:solidFill>
              </a:rPr>
              <a:t>EnableAutoOffsetStore</a:t>
            </a:r>
            <a:r>
              <a:rPr lang="fr-FR" b="1" i="1" dirty="0" smtClean="0">
                <a:solidFill>
                  <a:srgbClr val="002060"/>
                </a:solidFill>
              </a:rPr>
              <a:t> =false</a:t>
            </a:r>
            <a:r>
              <a:rPr lang="fr-FR" dirty="0"/>
              <a:t>. </a:t>
            </a:r>
            <a:endParaRPr lang="fr-FR" dirty="0" smtClean="0"/>
          </a:p>
          <a:p>
            <a:pPr lvl="0"/>
            <a:r>
              <a:rPr lang="fr-FR" dirty="0" smtClean="0"/>
              <a:t>Il faut alors utiliser la méthode </a:t>
            </a:r>
            <a:r>
              <a:rPr lang="fr-FR" b="1" i="1" dirty="0" err="1" smtClean="0">
                <a:solidFill>
                  <a:srgbClr val="002060"/>
                </a:solidFill>
              </a:rPr>
              <a:t>StoreOffset</a:t>
            </a:r>
            <a:r>
              <a:rPr lang="fr-FR" dirty="0" smtClean="0"/>
              <a:t> </a:t>
            </a:r>
            <a:r>
              <a:rPr lang="fr-FR" dirty="0"/>
              <a:t>pour </a:t>
            </a:r>
            <a:r>
              <a:rPr lang="fr-FR" dirty="0" smtClean="0"/>
              <a:t>indiquer </a:t>
            </a:r>
            <a:r>
              <a:rPr lang="fr-FR" dirty="0"/>
              <a:t>les </a:t>
            </a:r>
            <a:r>
              <a:rPr lang="fr-FR" dirty="0" smtClean="0"/>
              <a:t>offset que l’on désire valider. </a:t>
            </a:r>
          </a:p>
          <a:p>
            <a:pPr lvl="1"/>
            <a:r>
              <a:rPr lang="fr-FR" dirty="0" smtClean="0"/>
              <a:t>Cette </a:t>
            </a:r>
            <a:r>
              <a:rPr lang="fr-FR" dirty="0"/>
              <a:t>méthode </a:t>
            </a:r>
            <a:r>
              <a:rPr lang="fr-FR" dirty="0" smtClean="0"/>
              <a:t>peut être appelée plusieurs fois mais la mise à </a:t>
            </a:r>
            <a:r>
              <a:rPr lang="fr-FR" dirty="0"/>
              <a:t>j</a:t>
            </a:r>
            <a:r>
              <a:rPr lang="fr-FR" dirty="0" smtClean="0"/>
              <a:t>our de l’offset ne se fera qu’en fonction de l’intervalle de commit et du plus grand offset spécifié.</a:t>
            </a:r>
          </a:p>
          <a:p>
            <a:pPr lvl="0"/>
            <a:endParaRPr lang="fr-FR" dirty="0" smtClean="0"/>
          </a:p>
          <a:p>
            <a:pPr lvl="0"/>
            <a:r>
              <a:rPr lang="fr-FR" dirty="0" smtClean="0"/>
              <a:t>Cette </a:t>
            </a:r>
            <a:r>
              <a:rPr lang="fr-FR" dirty="0"/>
              <a:t>approche est préférée à l'approche de validation synchrone </a:t>
            </a:r>
            <a:r>
              <a:rPr lang="fr-FR" dirty="0" smtClean="0"/>
              <a:t>précédente.</a:t>
            </a:r>
            <a:br>
              <a:rPr lang="fr-FR" dirty="0" smtClean="0"/>
            </a:br>
            <a:r>
              <a:rPr lang="fr-FR" dirty="0" smtClean="0"/>
              <a:t>=&gt; On obtient du </a:t>
            </a:r>
            <a:r>
              <a:rPr lang="fr-FR" i="1" dirty="0" smtClean="0"/>
              <a:t>At Least Once </a:t>
            </a:r>
            <a:r>
              <a:rPr lang="fr-FR" dirty="0" smtClean="0"/>
              <a:t>sans appels bloquants</a:t>
            </a:r>
            <a:endParaRPr lang="fr-FR" sz="32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a:t>
            </a:r>
            <a:r>
              <a:rPr lang="fr-FR" dirty="0" err="1">
                <a:latin typeface="Courier new" pitchFamily="49"/>
              </a:rPr>
              <a:t>true</a:t>
            </a:r>
            <a:r>
              <a:rPr lang="fr-FR" dirty="0">
                <a:latin typeface="Courier new" pitchFamily="49"/>
              </a:rPr>
              <a:t> // (the default)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EnableAutoOffsetStore</a:t>
            </a:r>
            <a:r>
              <a:rPr lang="fr-FR" b="1" dirty="0">
                <a:solidFill>
                  <a:srgbClr val="002060"/>
                </a:solidFill>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B050"/>
                </a:solidFill>
                <a:latin typeface="Courier new" pitchFamily="49"/>
              </a:rPr>
              <a:t>    // </a:t>
            </a:r>
            <a:r>
              <a:rPr lang="fr-FR" b="1" dirty="0" err="1">
                <a:solidFill>
                  <a:srgbClr val="00B050"/>
                </a:solidFill>
                <a:latin typeface="Courier new" pitchFamily="49"/>
              </a:rPr>
              <a:t>process</a:t>
            </a:r>
            <a:r>
              <a:rPr lang="fr-FR" b="1" dirty="0">
                <a:solidFill>
                  <a:srgbClr val="00B050"/>
                </a:solidFill>
                <a:latin typeface="Courier new" pitchFamily="49"/>
              </a:rPr>
              <a:t> message </a:t>
            </a:r>
            <a:r>
              <a:rPr lang="fr-FR" b="1" dirty="0" err="1">
                <a:solidFill>
                  <a:srgbClr val="00B050"/>
                </a:solidFill>
                <a:latin typeface="Courier new" pitchFamily="49"/>
              </a:rPr>
              <a:t>here</a:t>
            </a:r>
            <a:r>
              <a:rPr lang="fr-FR" b="1" dirty="0">
                <a:solidFill>
                  <a:srgbClr val="00B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consumer.StoreOffset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300034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Committer un offset spécifique</a:t>
            </a:r>
          </a:p>
        </p:txBody>
      </p:sp>
      <p:sp>
        <p:nvSpPr>
          <p:cNvPr id="3" name="Espace réservé du texte 2"/>
          <p:cNvSpPr txBox="1">
            <a:spLocks noGrp="1"/>
          </p:cNvSpPr>
          <p:nvPr>
            <p:ph type="body" idx="4294967295"/>
          </p:nvPr>
        </p:nvSpPr>
        <p:spPr/>
        <p:txBody>
          <a:bodyPr vert="horz"/>
          <a:lstStyle/>
          <a:p>
            <a:pPr lvl="0"/>
            <a:r>
              <a:rPr lang="fr-FR" dirty="0"/>
              <a:t>L’API permet également de fournir en argument une </a:t>
            </a:r>
            <a:r>
              <a:rPr lang="fr-FR" b="1" i="1" dirty="0" err="1">
                <a:solidFill>
                  <a:srgbClr val="002060"/>
                </a:solidFill>
              </a:rPr>
              <a:t>IEnumerable</a:t>
            </a:r>
            <a:r>
              <a:rPr lang="fr-FR" b="1" i="1" dirty="0">
                <a:solidFill>
                  <a:srgbClr val="002060"/>
                </a:solidFill>
              </a:rPr>
              <a:t>&lt;</a:t>
            </a:r>
            <a:r>
              <a:rPr lang="fr-FR" b="1" i="1" dirty="0" err="1">
                <a:solidFill>
                  <a:srgbClr val="002060"/>
                </a:solidFill>
              </a:rPr>
              <a:t>TopicPartitionOffset</a:t>
            </a:r>
            <a:r>
              <a:rPr lang="fr-FR" b="1" i="1" dirty="0">
                <a:solidFill>
                  <a:srgbClr val="002060"/>
                </a:solidFill>
              </a:rPr>
              <a:t>&gt;</a:t>
            </a:r>
            <a:r>
              <a:rPr lang="fr-FR" b="1" dirty="0" smtClean="0">
                <a:solidFill>
                  <a:srgbClr val="002060"/>
                </a:solidFill>
              </a:rPr>
              <a:t> </a:t>
            </a:r>
            <a:r>
              <a:rPr lang="fr-FR" dirty="0"/>
              <a:t>contenant les offsets que l’on veut valider pour chaque </a:t>
            </a:r>
            <a:r>
              <a:rPr lang="fr-FR" dirty="0" smtClean="0"/>
              <a:t>partition</a:t>
            </a:r>
          </a:p>
          <a:p>
            <a:pPr lvl="0"/>
            <a:endParaRPr lang="fr-FR" dirty="0"/>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Cela </a:t>
            </a:r>
            <a:r>
              <a:rPr lang="fr-FR" sz="3200" dirty="0">
                <a:solidFill>
                  <a:srgbClr val="000000"/>
                </a:solidFill>
                <a:latin typeface="Tahoma" pitchFamily="34"/>
                <a:cs typeface="Lucida Sans Unicode" pitchFamily="34"/>
              </a:rPr>
              <a:t>permet de </a:t>
            </a:r>
            <a:r>
              <a:rPr lang="fr-FR" sz="3200" dirty="0" err="1">
                <a:solidFill>
                  <a:srgbClr val="000000"/>
                </a:solidFill>
                <a:latin typeface="Tahoma" pitchFamily="34"/>
                <a:cs typeface="Lucida Sans Unicode" pitchFamily="34"/>
              </a:rPr>
              <a:t>committer</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des offsets sans rapport avec la consommation</a:t>
            </a:r>
            <a:endParaRPr lang="fr-FR" sz="3200" i="1"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128828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Stocker les offsets hors de Kafka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Il n’y a pas d’obligation à stocker les offsets dans Kafka, un consommateur peut stocker lui même les offsets dans son propre data store.</a:t>
            </a:r>
          </a:p>
          <a:p>
            <a:pPr lvl="0"/>
            <a:endParaRPr lang="fr-FR" dirty="0"/>
          </a:p>
          <a:p>
            <a:pPr lvl="0"/>
            <a:r>
              <a:rPr lang="fr-FR" dirty="0"/>
              <a:t>Si les offsets et le résultat du traitement sont stockés dans la même BD, on peut alors profiter d’une transaction et d’une écriture atomique.</a:t>
            </a:r>
          </a:p>
          <a:p>
            <a:pPr lvl="0"/>
            <a:endParaRPr lang="fr-FR" dirty="0"/>
          </a:p>
          <a:p>
            <a:pPr lvl="0"/>
            <a:r>
              <a:rPr lang="fr-FR" dirty="0"/>
              <a:t>Ce type de scénario permet d’obtenir </a:t>
            </a:r>
            <a:r>
              <a:rPr lang="fr-FR" dirty="0" smtClean="0"/>
              <a:t>assez </a:t>
            </a:r>
            <a:r>
              <a:rPr lang="fr-FR" dirty="0"/>
              <a:t>facilement des garanties de livraison « </a:t>
            </a:r>
            <a:r>
              <a:rPr lang="fr-FR" i="1" dirty="0" err="1"/>
              <a:t>Exactly</a:t>
            </a:r>
            <a:r>
              <a:rPr lang="fr-FR" i="1" dirty="0"/>
              <a:t> Once</a:t>
            </a:r>
            <a:r>
              <a:rPr lang="fr-FR"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vs</a:t>
            </a:r>
            <a:br>
              <a:rPr lang="fr-FR"/>
            </a:br>
            <a:r>
              <a:rPr lang="fr-FR"/>
              <a:t>Message broker traditionnel</a:t>
            </a:r>
          </a:p>
        </p:txBody>
      </p:sp>
      <p:sp>
        <p:nvSpPr>
          <p:cNvPr id="3" name="Espace réservé du texte 2"/>
          <p:cNvSpPr txBox="1">
            <a:spLocks noGrp="1"/>
          </p:cNvSpPr>
          <p:nvPr>
            <p:ph type="body" idx="4294967295"/>
          </p:nvPr>
        </p:nvSpPr>
        <p:spPr>
          <a:xfrm>
            <a:off x="1091880" y="2336021"/>
            <a:ext cx="8459640" cy="4759259"/>
          </a:xfrm>
        </p:spPr>
        <p:txBody>
          <a:bodyPr vert="horz">
            <a:normAutofit fontScale="85000" lnSpcReduction="20000"/>
          </a:bodyPr>
          <a:lstStyle/>
          <a:p>
            <a:pPr lvl="0"/>
            <a:r>
              <a:rPr lang="fr-FR" dirty="0"/>
              <a:t>Kafka peut être utilisé comme </a:t>
            </a:r>
            <a:r>
              <a:rPr lang="fr-FR" b="1" dirty="0">
                <a:solidFill>
                  <a:srgbClr val="355269"/>
                </a:solidFill>
              </a:rPr>
              <a:t>message broker</a:t>
            </a:r>
            <a:r>
              <a:rPr lang="fr-FR" dirty="0"/>
              <a:t> permettant de découpler </a:t>
            </a:r>
            <a:r>
              <a:rPr lang="fr-FR" dirty="0" smtClean="0"/>
              <a:t>les cycles de vie des producteurs et des consommateurs</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n’offre que le modèle </a:t>
            </a:r>
            <a:r>
              <a:rPr lang="fr-FR" sz="2800" b="1" i="1" dirty="0" err="1">
                <a:solidFill>
                  <a:srgbClr val="2A6099"/>
                </a:solidFill>
                <a:latin typeface="Tahoma" pitchFamily="34"/>
                <a:cs typeface="Lucida Sans Unicode" pitchFamily="34"/>
              </a:rPr>
              <a:t>PubSub</a:t>
            </a:r>
            <a:r>
              <a:rPr lang="fr-FR" sz="2800" i="1" dirty="0">
                <a:solidFill>
                  <a:srgbClr val="000000"/>
                </a:solidFill>
                <a:latin typeface="Tahoma" pitchFamily="34"/>
                <a:cs typeface="Lucida Sans Unicode" pitchFamily="34"/>
              </a:rPr>
              <a: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Grâce au concept de </a:t>
            </a:r>
            <a:r>
              <a:rPr lang="fr-FR" sz="2800" b="1" dirty="0">
                <a:solidFill>
                  <a:srgbClr val="2A6099"/>
                </a:solidFill>
                <a:latin typeface="Tahoma" pitchFamily="34"/>
                <a:cs typeface="Lucida Sans Unicode" pitchFamily="34"/>
              </a:rPr>
              <a:t>groupe de consommateur</a:t>
            </a:r>
            <a:r>
              <a:rPr lang="fr-FR" sz="2800" dirty="0">
                <a:solidFill>
                  <a:srgbClr val="000000"/>
                </a:solidFill>
                <a:latin typeface="Tahoma" pitchFamily="34"/>
                <a:cs typeface="Lucida Sans Unicode" pitchFamily="34"/>
              </a:rPr>
              <a:t>, ce modèle est </a:t>
            </a:r>
            <a:r>
              <a:rPr lang="fr-FR" sz="2800" dirty="0" err="1">
                <a:solidFill>
                  <a:srgbClr val="000000"/>
                </a:solidFill>
                <a:latin typeface="Tahoma" pitchFamily="34"/>
                <a:cs typeface="Lucida Sans Unicode" pitchFamily="34"/>
              </a:rPr>
              <a:t>scalable</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offre une </a:t>
            </a:r>
            <a:r>
              <a:rPr lang="fr-FR" sz="2800" b="1" dirty="0">
                <a:solidFill>
                  <a:srgbClr val="2A6099"/>
                </a:solidFill>
                <a:latin typeface="Tahoma" pitchFamily="34"/>
                <a:cs typeface="Lucida Sans Unicode" pitchFamily="34"/>
              </a:rPr>
              <a:t>garantie plus forte</a:t>
            </a:r>
            <a:r>
              <a:rPr lang="fr-FR" sz="2800" dirty="0">
                <a:solidFill>
                  <a:srgbClr val="000000"/>
                </a:solidFill>
                <a:latin typeface="Tahoma" pitchFamily="34"/>
                <a:cs typeface="Lucida Sans Unicode" pitchFamily="34"/>
              </a:rPr>
              <a:t> sur l’ordre de livraison des </a:t>
            </a:r>
            <a:r>
              <a:rPr lang="fr-FR" sz="2800" dirty="0" smtClean="0">
                <a:solidFill>
                  <a:srgbClr val="000000"/>
                </a:solidFill>
                <a:latin typeface="Tahoma" pitchFamily="34"/>
                <a:cs typeface="Lucida Sans Unicode" pitchFamily="34"/>
              </a:rPr>
              <a:t>messages malgré les défaillances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ne supprime pas les messages après consommation. </a:t>
            </a:r>
            <a:r>
              <a:rPr lang="fr-FR" sz="2800" dirty="0" smtClean="0">
                <a:solidFill>
                  <a:srgbClr val="000000"/>
                </a:solidFill>
                <a:latin typeface="Tahoma" pitchFamily="34"/>
                <a:cs typeface="Lucida Sans Unicode" pitchFamily="34"/>
              </a:rPr>
              <a:t/>
            </a:r>
            <a:br>
              <a:rPr lang="fr-FR" sz="2800" dirty="0" smtClean="0">
                <a:solidFill>
                  <a:srgbClr val="000000"/>
                </a:solidFill>
                <a:latin typeface="Tahoma" pitchFamily="34"/>
                <a:cs typeface="Lucida Sans Unicode" pitchFamily="34"/>
              </a:rPr>
            </a:br>
            <a:r>
              <a:rPr lang="fr-FR" sz="2800" dirty="0" smtClean="0">
                <a:solidFill>
                  <a:srgbClr val="000000"/>
                </a:solidFill>
                <a:latin typeface="Tahoma" pitchFamily="34"/>
                <a:cs typeface="Lucida Sans Unicode" pitchFamily="34"/>
              </a:rPr>
              <a:t>=&gt; Ils </a:t>
            </a:r>
            <a:r>
              <a:rPr lang="fr-FR" sz="2800" dirty="0">
                <a:solidFill>
                  <a:srgbClr val="000000"/>
                </a:solidFill>
                <a:latin typeface="Tahoma" pitchFamily="34"/>
                <a:cs typeface="Lucida Sans Unicode" pitchFamily="34"/>
              </a:rPr>
              <a:t>peuvent être </a:t>
            </a:r>
            <a:r>
              <a:rPr lang="fr-FR" sz="2800" b="1" dirty="0">
                <a:solidFill>
                  <a:srgbClr val="2A6099"/>
                </a:solidFill>
                <a:latin typeface="Tahoma" pitchFamily="34"/>
                <a:cs typeface="Lucida Sans Unicode" pitchFamily="34"/>
              </a:rPr>
              <a:t>consommés à posteriori</a:t>
            </a:r>
          </a:p>
          <a:p>
            <a:pPr lvl="0"/>
            <a:r>
              <a:rPr lang="fr-FR" dirty="0"/>
              <a:t>=&gt; Idéal comme plate-forme d’intégration entre services : Architecture micro-services, ESB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Réagir aux réaffectations</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70000" lnSpcReduction="20000"/>
          </a:bodyPr>
          <a:lstStyle/>
          <a:p>
            <a:pPr lvl="0"/>
            <a:r>
              <a:rPr lang="fr-FR" dirty="0"/>
              <a:t>Lors de réaffectations de partitions, les consommateurs peuvent être prévenus afin de prendre les mesures adéquates (commit, fermeture de ressources, …)</a:t>
            </a:r>
          </a:p>
          <a:p>
            <a:pPr lvl="0"/>
            <a:r>
              <a:rPr lang="fr-FR" dirty="0"/>
              <a:t>Lors </a:t>
            </a:r>
            <a:r>
              <a:rPr lang="fr-FR" dirty="0" smtClean="0"/>
              <a:t>de la construction du Consumer, il est possible de fournir un </a:t>
            </a:r>
            <a:r>
              <a:rPr lang="fr-FR" b="1" i="1" dirty="0" err="1" smtClean="0">
                <a:solidFill>
                  <a:srgbClr val="002060"/>
                </a:solidFill>
              </a:rPr>
              <a:t>PartitionRevokedHandler</a:t>
            </a:r>
            <a:r>
              <a:rPr lang="fr-FR" b="1" i="1" dirty="0" smtClean="0">
                <a:solidFill>
                  <a:srgbClr val="002060"/>
                </a:solidFill>
              </a:rPr>
              <a:t> </a:t>
            </a:r>
            <a:r>
              <a:rPr lang="fr-FR" dirty="0" smtClean="0">
                <a:solidFill>
                  <a:schemeClr val="tx1"/>
                </a:solidFill>
              </a:rPr>
              <a:t>et un </a:t>
            </a:r>
            <a:r>
              <a:rPr lang="fr-FR" b="1" i="1" dirty="0" err="1" smtClean="0">
                <a:solidFill>
                  <a:srgbClr val="002060"/>
                </a:solidFill>
              </a:rPr>
              <a:t>PartitionAssignedHandler</a:t>
            </a:r>
            <a:endParaRPr lang="fr-FR" b="1" i="1" dirty="0" smtClean="0">
              <a:solidFill>
                <a:srgbClr val="002060"/>
              </a:solidFill>
            </a:endParaRPr>
          </a:p>
          <a:p>
            <a:pPr lvl="0"/>
            <a:endParaRPr lang="fr-FR" sz="1800" dirty="0">
              <a:latin typeface="Courier new" pitchFamily="49"/>
            </a:endParaRPr>
          </a:p>
          <a:p>
            <a:pPr marL="252000" lvl="0">
              <a:lnSpc>
                <a:spcPct val="120000"/>
              </a:lnSpc>
            </a:pPr>
            <a:r>
              <a:rPr lang="fr-FR" sz="1800" dirty="0" err="1">
                <a:latin typeface="Courier new" pitchFamily="49"/>
              </a:rPr>
              <a:t>using</a:t>
            </a:r>
            <a:r>
              <a:rPr lang="fr-FR" sz="1800" dirty="0">
                <a:latin typeface="Courier new" pitchFamily="49"/>
              </a:rPr>
              <a:t> (var consumer = new </a:t>
            </a:r>
            <a:r>
              <a:rPr lang="fr-FR" sz="1800" dirty="0" err="1">
                <a:latin typeface="Courier new" pitchFamily="49"/>
              </a:rPr>
              <a:t>ConsumerBuilder</a:t>
            </a:r>
            <a:r>
              <a:rPr lang="fr-FR" sz="1800" dirty="0">
                <a:latin typeface="Courier new" pitchFamily="49"/>
              </a:rPr>
              <a:t>&lt;Ignore, string&gt;(config)</a:t>
            </a:r>
          </a:p>
          <a:p>
            <a:pPr marL="252000" lvl="0">
              <a:lnSpc>
                <a:spcPct val="120000"/>
              </a:lnSpc>
            </a:pPr>
            <a:r>
              <a:rPr lang="fr-FR" sz="1800" dirty="0">
                <a:latin typeface="Courier new" pitchFamily="49"/>
              </a:rPr>
              <a:t>    </a:t>
            </a:r>
            <a:r>
              <a:rPr lang="fr-FR" sz="1800" b="1" dirty="0">
                <a:solidFill>
                  <a:srgbClr val="002060"/>
                </a:solidFill>
                <a:latin typeface="Courier new" pitchFamily="49"/>
              </a:rPr>
              <a:t>.</a:t>
            </a:r>
            <a:r>
              <a:rPr lang="fr-FR" sz="1800" b="1" dirty="0" err="1">
                <a:solidFill>
                  <a:srgbClr val="002060"/>
                </a:solidFill>
                <a:latin typeface="Courier new" pitchFamily="49"/>
              </a:rPr>
              <a:t>SetPartitionsRevokedHandler</a:t>
            </a:r>
            <a:r>
              <a:rPr lang="fr-FR" sz="1800" b="1" dirty="0">
                <a:solidFill>
                  <a:srgbClr val="002060"/>
                </a:solidFill>
                <a:latin typeface="Courier new" pitchFamily="49"/>
              </a:rPr>
              <a:t>((c, partitions) =&gt;</a:t>
            </a:r>
          </a:p>
          <a:p>
            <a:pPr marL="252000" lvl="0">
              <a:lnSpc>
                <a:spcPct val="120000"/>
              </a:lnSpc>
            </a:pPr>
            <a:r>
              <a:rPr lang="fr-FR" sz="1800" b="1" dirty="0">
                <a:solidFill>
                  <a:srgbClr val="002060"/>
                </a:solidFill>
                <a:latin typeface="Courier new" pitchFamily="49"/>
              </a:rPr>
              <a:t>    {</a:t>
            </a:r>
          </a:p>
          <a:p>
            <a:pPr marL="252000" lvl="0">
              <a:lnSpc>
                <a:spcPct val="120000"/>
              </a:lnSpc>
              <a:spcAft>
                <a:spcPts val="283"/>
              </a:spcAft>
            </a:pPr>
            <a:r>
              <a:rPr lang="fr-FR" sz="1800" b="1" dirty="0" smtClean="0">
                <a:solidFill>
                  <a:srgbClr val="002060"/>
                </a:solidFill>
                <a:latin typeface="Courier new" pitchFamily="49"/>
              </a:rPr>
              <a:t>     </a:t>
            </a:r>
            <a:r>
              <a:rPr lang="fr-FR" sz="1800" b="1" dirty="0" err="1" smtClean="0">
                <a:solidFill>
                  <a:srgbClr val="002060"/>
                </a:solidFill>
                <a:latin typeface="Courier new" pitchFamily="49"/>
              </a:rPr>
              <a:t>log.Info</a:t>
            </a:r>
            <a:r>
              <a:rPr lang="fr-FR" sz="1800" b="1" dirty="0">
                <a:solidFill>
                  <a:srgbClr val="002060"/>
                </a:solidFill>
                <a:latin typeface="Courier new" pitchFamily="49"/>
              </a:rPr>
              <a:t>("</a:t>
            </a:r>
            <a:r>
              <a:rPr lang="fr-FR" sz="1800" b="1" dirty="0" err="1">
                <a:solidFill>
                  <a:srgbClr val="002060"/>
                </a:solidFill>
                <a:latin typeface="Courier new" pitchFamily="49"/>
              </a:rPr>
              <a:t>Lost</a:t>
            </a:r>
            <a:r>
              <a:rPr lang="fr-FR" sz="1800" b="1" dirty="0">
                <a:solidFill>
                  <a:srgbClr val="002060"/>
                </a:solidFill>
                <a:latin typeface="Courier new" pitchFamily="49"/>
              </a:rPr>
              <a:t> partitions in </a:t>
            </a:r>
            <a:r>
              <a:rPr lang="fr-FR" sz="1800" b="1" dirty="0" err="1">
                <a:solidFill>
                  <a:srgbClr val="002060"/>
                </a:solidFill>
                <a:latin typeface="Courier new" pitchFamily="49"/>
              </a:rPr>
              <a:t>rebalance</a:t>
            </a:r>
            <a:r>
              <a:rPr lang="fr-FR" sz="1800" b="1" dirty="0" smtClean="0">
                <a:solidFill>
                  <a:srgbClr val="002060"/>
                </a:solidFill>
                <a:latin typeface="Courier new" pitchFamily="49"/>
              </a:rPr>
              <a:t>.   </a:t>
            </a:r>
            <a:r>
              <a:rPr lang="fr-FR" sz="1800" b="1" dirty="0" err="1" smtClean="0">
                <a:solidFill>
                  <a:srgbClr val="002060"/>
                </a:solidFill>
                <a:latin typeface="Courier new" pitchFamily="49"/>
              </a:rPr>
              <a:t>Committing</a:t>
            </a:r>
            <a:r>
              <a:rPr lang="fr-FR" sz="1800" b="1" dirty="0" smtClean="0">
                <a:solidFill>
                  <a:srgbClr val="002060"/>
                </a:solidFill>
                <a:latin typeface="Courier new" pitchFamily="49"/>
              </a:rPr>
              <a:t> </a:t>
            </a:r>
            <a:r>
              <a:rPr lang="fr-FR" sz="1800" b="1" dirty="0" err="1">
                <a:solidFill>
                  <a:srgbClr val="002060"/>
                </a:solidFill>
                <a:latin typeface="Courier new" pitchFamily="49"/>
              </a:rPr>
              <a:t>current</a:t>
            </a:r>
            <a:r>
              <a:rPr lang="fr-FR" sz="1800" b="1" dirty="0">
                <a:solidFill>
                  <a:srgbClr val="002060"/>
                </a:solidFill>
                <a:latin typeface="Courier new" pitchFamily="49"/>
              </a:rPr>
              <a:t> offsets:" + </a:t>
            </a:r>
            <a:r>
              <a:rPr lang="fr-FR" sz="1800" b="1" dirty="0" err="1">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spcAft>
                <a:spcPts val="283"/>
              </a:spcAft>
            </a:pPr>
            <a:r>
              <a:rPr lang="fr-FR" sz="1800" b="1" dirty="0">
                <a:solidFill>
                  <a:srgbClr val="002060"/>
                </a:solidFill>
                <a:latin typeface="Courier new" pitchFamily="49"/>
              </a:rPr>
              <a:t>     </a:t>
            </a:r>
            <a:r>
              <a:rPr lang="fr-FR" sz="1800" b="1" dirty="0" err="1" smtClean="0">
                <a:solidFill>
                  <a:srgbClr val="002060"/>
                </a:solidFill>
                <a:latin typeface="Courier new" pitchFamily="49"/>
              </a:rPr>
              <a:t>consumer.Commit</a:t>
            </a:r>
            <a:r>
              <a:rPr lang="fr-FR" sz="1800" b="1" dirty="0" smtClean="0">
                <a:solidFill>
                  <a:srgbClr val="002060"/>
                </a:solidFill>
                <a:latin typeface="Courier new" pitchFamily="49"/>
              </a:rPr>
              <a:t>(</a:t>
            </a:r>
            <a:r>
              <a:rPr lang="fr-FR" sz="1800" b="1" dirty="0" err="1" smtClean="0">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pPr>
            <a:r>
              <a:rPr lang="fr-FR" sz="1800" b="1" dirty="0" smtClean="0">
                <a:solidFill>
                  <a:srgbClr val="002060"/>
                </a:solidFill>
                <a:latin typeface="Courier new" pitchFamily="49"/>
              </a:rPr>
              <a:t>    })</a:t>
            </a:r>
            <a:r>
              <a:rPr lang="fr-FR" sz="1800" dirty="0" smtClean="0">
                <a:latin typeface="Courier new" pitchFamily="49"/>
              </a:rPr>
              <a:t>.</a:t>
            </a:r>
            <a:r>
              <a:rPr lang="fr-FR" sz="1800" dirty="0" err="1">
                <a:latin typeface="Courier new" pitchFamily="49"/>
              </a:rPr>
              <a:t>Build</a:t>
            </a:r>
            <a:r>
              <a:rPr lang="fr-FR" sz="1800" dirty="0" smtClean="0">
                <a:latin typeface="Courier new" pitchFamily="49"/>
              </a:rPr>
              <a:t>()) { ... }</a:t>
            </a:r>
            <a:endParaRPr lang="fr-FR" sz="1800" dirty="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de messages avec des offsets spécifiques</a:t>
            </a:r>
          </a:p>
        </p:txBody>
      </p:sp>
      <p:sp>
        <p:nvSpPr>
          <p:cNvPr id="3" name="Espace réservé du texte 2"/>
          <p:cNvSpPr txBox="1">
            <a:spLocks noGrp="1"/>
          </p:cNvSpPr>
          <p:nvPr>
            <p:ph type="body" idx="4294967295"/>
          </p:nvPr>
        </p:nvSpPr>
        <p:spPr/>
        <p:txBody>
          <a:bodyPr vert="horz">
            <a:normAutofit/>
          </a:bodyPr>
          <a:lstStyle/>
          <a:p>
            <a:pPr lvl="0"/>
            <a:r>
              <a:rPr lang="fr-FR" dirty="0"/>
              <a:t>L’API permet </a:t>
            </a:r>
            <a:r>
              <a:rPr lang="fr-FR" dirty="0" smtClean="0"/>
              <a:t>de se placer à </a:t>
            </a:r>
            <a:r>
              <a:rPr lang="fr-FR" dirty="0"/>
              <a:t>un offset spécifique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S</a:t>
            </a:r>
            <a:r>
              <a:rPr lang="fr-FR" sz="3200" b="1" i="1" dirty="0" err="1" smtClean="0">
                <a:solidFill>
                  <a:srgbClr val="0D1F63"/>
                </a:solidFill>
                <a:latin typeface="Tahoma" pitchFamily="34"/>
                <a:cs typeface="Lucida Sans Unicode" pitchFamily="34"/>
              </a:rPr>
              <a:t>eek</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TopicPartitionOffset</a:t>
            </a:r>
            <a:r>
              <a:rPr lang="fr-FR" sz="3200" b="1" i="1" dirty="0" smtClean="0">
                <a:solidFill>
                  <a:srgbClr val="0D1F63"/>
                </a:solidFill>
                <a:latin typeface="Tahoma" pitchFamily="34"/>
                <a:cs typeface="Lucida Sans Unicode" pitchFamily="34"/>
              </a:rPr>
              <a:t>)</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endParaRPr lang="fr-FR" sz="3200" dirty="0" smtClean="0">
              <a:solidFill>
                <a:srgbClr val="000000"/>
              </a:solidFill>
              <a:latin typeface="Tahoma" pitchFamily="34"/>
              <a:cs typeface="Lucida Sans Unicode" pitchFamily="34"/>
            </a:endParaRP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dirty="0" smtClean="0">
                <a:solidFill>
                  <a:srgbClr val="000000"/>
                </a:solidFill>
                <a:latin typeface="Tahoma" pitchFamily="34"/>
                <a:cs typeface="Lucida Sans Unicode" pitchFamily="34"/>
              </a:rPr>
              <a:t>=&gt; </a:t>
            </a:r>
            <a:r>
              <a:rPr lang="fr-FR" sz="3200" dirty="0" smtClean="0">
                <a:solidFill>
                  <a:srgbClr val="000000"/>
                </a:solidFill>
                <a:latin typeface="Tahoma" pitchFamily="34"/>
                <a:cs typeface="Lucida Sans Unicode" pitchFamily="34"/>
              </a:rPr>
              <a:t>Lorsque l’on gère soit même les </a:t>
            </a:r>
            <a:r>
              <a:rPr lang="fr-FR" sz="3200" dirty="0" err="1" smtClean="0">
                <a:solidFill>
                  <a:srgbClr val="000000"/>
                </a:solidFill>
                <a:latin typeface="Tahoma" pitchFamily="34"/>
                <a:cs typeface="Lucida Sans Unicode" pitchFamily="34"/>
              </a:rPr>
              <a:t>rebalance</a:t>
            </a:r>
            <a:r>
              <a:rPr lang="fr-FR" sz="3200" dirty="0" smtClean="0">
                <a:solidFill>
                  <a:srgbClr val="000000"/>
                </a:solidFill>
                <a:latin typeface="Tahoma" pitchFamily="34"/>
                <a:cs typeface="Lucida Sans Unicode" pitchFamily="34"/>
              </a:rPr>
              <a:t>, cela permet de se positionner à l’offset stocké hors Kafka</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Affectation statique des partitions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Si l’application ne comporte que des consommateurs dédiés statiquement à des partitions, alors la fonctionnalité de groupe n’est pas nécessaire.</a:t>
            </a:r>
          </a:p>
          <a:p>
            <a:pPr lvl="0"/>
            <a:r>
              <a:rPr lang="fr-FR" dirty="0"/>
              <a:t>Dans ce cas, l’application assigne explicitement les partitions à ses consommateurs.</a:t>
            </a:r>
          </a:p>
          <a:p>
            <a:pPr lvl="0"/>
            <a:r>
              <a:rPr lang="fr-FR" dirty="0"/>
              <a:t>L’API </a:t>
            </a:r>
            <a:r>
              <a:rPr lang="fr-FR" b="1" i="1" dirty="0" err="1">
                <a:solidFill>
                  <a:srgbClr val="0D1F63"/>
                </a:solidFill>
              </a:rPr>
              <a:t>A</a:t>
            </a:r>
            <a:r>
              <a:rPr lang="fr-FR" b="1" i="1" dirty="0" err="1" smtClean="0">
                <a:solidFill>
                  <a:srgbClr val="0D1F63"/>
                </a:solidFill>
              </a:rPr>
              <a:t>ssign</a:t>
            </a:r>
            <a:r>
              <a:rPr lang="fr-FR" b="1" i="1" dirty="0">
                <a:solidFill>
                  <a:srgbClr val="0D1F63"/>
                </a:solidFill>
              </a:rPr>
              <a:t>()</a:t>
            </a:r>
            <a:r>
              <a:rPr lang="fr-FR" dirty="0"/>
              <a:t> est alors utilisée à la place </a:t>
            </a:r>
            <a:r>
              <a:rPr lang="fr-FR" dirty="0" smtClean="0"/>
              <a:t>de </a:t>
            </a:r>
            <a:r>
              <a:rPr lang="fr-FR" dirty="0" err="1" smtClean="0"/>
              <a:t>Subscribe</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a:t>
            </a:r>
            <a:endParaRPr lang="fr-FR" dirty="0"/>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283"/>
              </a:spcAft>
            </a:pPr>
            <a:r>
              <a:rPr lang="fr-FR" sz="1600" dirty="0">
                <a:latin typeface="Courier new" pitchFamily="49"/>
              </a:rPr>
              <a:t>List&lt;</a:t>
            </a:r>
            <a:r>
              <a:rPr lang="fr-FR" sz="1600" dirty="0" err="1">
                <a:latin typeface="Courier new" pitchFamily="49"/>
              </a:rPr>
              <a:t>TopicPartition</a:t>
            </a:r>
            <a:r>
              <a:rPr lang="fr-FR" sz="1600" dirty="0">
                <a:latin typeface="Courier new" pitchFamily="49"/>
              </a:rPr>
              <a:t>&gt; partitions = new List&lt;</a:t>
            </a:r>
            <a:r>
              <a:rPr lang="fr-FR" sz="1600" dirty="0" err="1">
                <a:latin typeface="Courier new" pitchFamily="49"/>
              </a:rPr>
              <a:t>TopicPartition</a:t>
            </a:r>
            <a:r>
              <a:rPr lang="fr-FR" sz="1600" dirty="0">
                <a:latin typeface="Courier new" pitchFamily="49"/>
              </a:rPr>
              <a:t>&gt;(); </a:t>
            </a:r>
            <a:endParaRPr lang="fr-FR" sz="1600" dirty="0" smtClean="0">
              <a:latin typeface="Courier new" pitchFamily="49"/>
            </a:endParaRPr>
          </a:p>
          <a:p>
            <a:pPr lvl="0">
              <a:lnSpc>
                <a:spcPct val="100000"/>
              </a:lnSpc>
              <a:spcAft>
                <a:spcPts val="283"/>
              </a:spcAft>
            </a:pPr>
            <a:r>
              <a:rPr lang="fr-FR" sz="1600" dirty="0" smtClean="0">
                <a:latin typeface="Courier new" pitchFamily="49"/>
              </a:rPr>
              <a:t>var </a:t>
            </a:r>
            <a:r>
              <a:rPr lang="fr-FR" sz="1600" dirty="0" err="1">
                <a:latin typeface="Courier new" pitchFamily="49"/>
              </a:rPr>
              <a:t>partitionInfos</a:t>
            </a:r>
            <a:r>
              <a:rPr lang="fr-FR" sz="1600" dirty="0">
                <a:latin typeface="Courier new" pitchFamily="49"/>
              </a:rPr>
              <a:t> = </a:t>
            </a:r>
            <a:r>
              <a:rPr lang="fr-FR" sz="1600" dirty="0" err="1">
                <a:latin typeface="Courier new" pitchFamily="49"/>
              </a:rPr>
              <a:t>consumer.PartitionsFor</a:t>
            </a:r>
            <a:r>
              <a:rPr lang="fr-FR" sz="1600" dirty="0">
                <a:latin typeface="Courier new" pitchFamily="49"/>
              </a:rPr>
              <a:t>("topic"); </a:t>
            </a:r>
            <a:endParaRPr lang="fr-FR" sz="1600" dirty="0" smtClean="0">
              <a:latin typeface="Courier new" pitchFamily="49"/>
            </a:endParaRPr>
          </a:p>
          <a:p>
            <a:pPr lvl="0">
              <a:lnSpc>
                <a:spcPct val="100000"/>
              </a:lnSpc>
              <a:spcAft>
                <a:spcPts val="283"/>
              </a:spcAft>
            </a:pPr>
            <a:r>
              <a:rPr lang="fr-FR" sz="1600" dirty="0" smtClean="0">
                <a:latin typeface="Courier new" pitchFamily="49"/>
              </a:rPr>
              <a:t>if </a:t>
            </a:r>
            <a:r>
              <a:rPr lang="fr-FR" sz="1600" dirty="0">
                <a:latin typeface="Courier new" pitchFamily="49"/>
              </a:rPr>
              <a:t>(</a:t>
            </a:r>
            <a:r>
              <a:rPr lang="fr-FR" sz="1600" dirty="0" err="1">
                <a:latin typeface="Courier new" pitchFamily="49"/>
              </a:rPr>
              <a:t>partitionInfos</a:t>
            </a:r>
            <a:r>
              <a:rPr lang="fr-FR" sz="1600" dirty="0">
                <a:latin typeface="Courier new" pitchFamily="49"/>
              </a:rPr>
              <a:t> != </a:t>
            </a:r>
            <a:r>
              <a:rPr lang="fr-FR" sz="1600" dirty="0" err="1">
                <a:latin typeface="Courier new" pitchFamily="49"/>
              </a:rPr>
              <a:t>null</a:t>
            </a:r>
            <a:r>
              <a:rPr lang="fr-FR" sz="1600" dirty="0">
                <a:latin typeface="Courier new" pitchFamily="49"/>
              </a:rPr>
              <a:t>) { </a:t>
            </a:r>
            <a:endParaRPr lang="fr-FR" sz="1600" dirty="0" smtClean="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err="1" smtClean="0">
                <a:latin typeface="Courier new" pitchFamily="49"/>
              </a:rPr>
              <a:t>foreach</a:t>
            </a:r>
            <a:r>
              <a:rPr lang="fr-FR" sz="1600" dirty="0" smtClean="0">
                <a:latin typeface="Courier new" pitchFamily="49"/>
              </a:rPr>
              <a:t> </a:t>
            </a:r>
            <a:r>
              <a:rPr lang="fr-FR" sz="1600" dirty="0">
                <a:latin typeface="Courier new" pitchFamily="49"/>
              </a:rPr>
              <a:t>(var partition in </a:t>
            </a:r>
            <a:r>
              <a:rPr lang="fr-FR" sz="1600" dirty="0" err="1">
                <a:latin typeface="Courier new" pitchFamily="49"/>
              </a:rPr>
              <a:t>partitionInfos</a:t>
            </a:r>
            <a:r>
              <a:rPr lang="fr-FR" sz="1600" dirty="0">
                <a:latin typeface="Courier new" pitchFamily="49"/>
              </a:rPr>
              <a:t>) { </a:t>
            </a:r>
            <a:endParaRPr lang="fr-FR" sz="1600" dirty="0" smtClean="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err="1" smtClean="0">
                <a:latin typeface="Courier new" pitchFamily="49"/>
              </a:rPr>
              <a:t>partitions.Add</a:t>
            </a:r>
            <a:r>
              <a:rPr lang="fr-FR" sz="1600" dirty="0" smtClean="0">
                <a:latin typeface="Courier new" pitchFamily="49"/>
              </a:rPr>
              <a:t>(new </a:t>
            </a:r>
            <a:r>
              <a:rPr lang="fr-FR" sz="1600" dirty="0" err="1">
                <a:latin typeface="Courier new" pitchFamily="49"/>
              </a:rPr>
              <a:t>TopicPartition</a:t>
            </a:r>
            <a:r>
              <a:rPr lang="fr-FR" sz="1600" dirty="0">
                <a:latin typeface="Courier new" pitchFamily="49"/>
              </a:rPr>
              <a:t>(</a:t>
            </a:r>
            <a:r>
              <a:rPr lang="fr-FR" sz="1600" dirty="0" err="1">
                <a:latin typeface="Courier new" pitchFamily="49"/>
              </a:rPr>
              <a:t>partition.Topic</a:t>
            </a:r>
            <a:r>
              <a:rPr lang="fr-FR" sz="1600" dirty="0">
                <a:latin typeface="Courier new" pitchFamily="49"/>
              </a:rPr>
              <a:t>, </a:t>
            </a:r>
            <a:r>
              <a:rPr lang="fr-FR" sz="1600" dirty="0" err="1">
                <a:latin typeface="Courier new" pitchFamily="49"/>
              </a:rPr>
              <a:t>partition.Partition</a:t>
            </a:r>
            <a:r>
              <a:rPr lang="fr-FR" sz="1600" dirty="0">
                <a:latin typeface="Courier new" pitchFamily="49"/>
              </a:rPr>
              <a:t>)); </a:t>
            </a:r>
            <a:endParaRPr lang="fr-FR" sz="1600" dirty="0" smtClean="0">
              <a:latin typeface="Courier new" pitchFamily="49"/>
            </a:endParaRPr>
          </a:p>
          <a:p>
            <a:pPr lvl="0">
              <a:lnSpc>
                <a:spcPct val="100000"/>
              </a:lnSpc>
              <a:spcAft>
                <a:spcPts val="283"/>
              </a:spcAft>
            </a:pPr>
            <a:r>
              <a:rPr lang="fr-FR" sz="1600" dirty="0" smtClean="0">
                <a:latin typeface="Courier new" pitchFamily="49"/>
              </a:rPr>
              <a:t>} </a:t>
            </a:r>
          </a:p>
          <a:p>
            <a:pPr lvl="0">
              <a:lnSpc>
                <a:spcPct val="100000"/>
              </a:lnSpc>
              <a:spcAft>
                <a:spcPts val="283"/>
              </a:spcAft>
            </a:pPr>
            <a:endParaRPr lang="fr-FR" sz="1600" dirty="0" smtClean="0">
              <a:latin typeface="Courier new" pitchFamily="49"/>
            </a:endParaRPr>
          </a:p>
          <a:p>
            <a:pPr lvl="0">
              <a:lnSpc>
                <a:spcPct val="100000"/>
              </a:lnSpc>
              <a:spcAft>
                <a:spcPts val="283"/>
              </a:spcAft>
            </a:pPr>
            <a:r>
              <a:rPr lang="fr-FR" sz="1600" b="1" dirty="0" err="1" smtClean="0">
                <a:solidFill>
                  <a:srgbClr val="002060"/>
                </a:solidFill>
                <a:latin typeface="Courier new" pitchFamily="49"/>
              </a:rPr>
              <a:t>consumer.Assign</a:t>
            </a:r>
            <a:r>
              <a:rPr lang="fr-FR" sz="1600" b="1" dirty="0" smtClean="0">
                <a:solidFill>
                  <a:srgbClr val="002060"/>
                </a:solidFill>
                <a:latin typeface="Courier new" pitchFamily="49"/>
              </a:rPr>
              <a:t>(partitions);</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400" dirty="0" err="1" smtClean="0">
                <a:latin typeface="Courier new" pitchFamily="49"/>
              </a:rPr>
              <a:t>while</a:t>
            </a:r>
            <a:r>
              <a:rPr lang="fr-FR" sz="1400" dirty="0" smtClean="0">
                <a:latin typeface="Courier new" pitchFamily="49"/>
              </a:rPr>
              <a:t> </a:t>
            </a:r>
            <a:r>
              <a:rPr lang="fr-FR" sz="1400" dirty="0">
                <a:latin typeface="Courier new" pitchFamily="49"/>
              </a:rPr>
              <a:t>(</a:t>
            </a:r>
            <a:r>
              <a:rPr lang="fr-FR" sz="1400" dirty="0" err="1">
                <a:latin typeface="Courier new" pitchFamily="49"/>
              </a:rPr>
              <a:t>true</a:t>
            </a:r>
            <a:r>
              <a:rPr lang="fr-FR" sz="1400" dirty="0">
                <a:latin typeface="Courier new" pitchFamily="49"/>
              </a:rPr>
              <a:t>) </a:t>
            </a:r>
            <a:r>
              <a:rPr lang="fr-FR" sz="1400" dirty="0" smtClean="0">
                <a:latin typeface="Courier new" pitchFamily="49"/>
              </a:rPr>
              <a:t>{ // Boucle de consommation</a:t>
            </a:r>
          </a:p>
          <a:p>
            <a:pPr lvl="0">
              <a:lnSpc>
                <a:spcPct val="100000"/>
              </a:lnSpc>
              <a:spcAft>
                <a:spcPts val="283"/>
              </a:spcAft>
            </a:pPr>
            <a:endParaRPr lang="fr-FR" sz="1400" dirty="0">
              <a:latin typeface="Courier new" pitchFamily="49"/>
            </a:endParaRPr>
          </a:p>
          <a:p>
            <a:pPr lvl="0">
              <a:lnSpc>
                <a:spcPct val="100000"/>
              </a:lnSpc>
              <a:spcAft>
                <a:spcPts val="283"/>
              </a:spcAft>
            </a:pPr>
            <a:r>
              <a:rPr lang="fr-FR" sz="1400" dirty="0" smtClean="0">
                <a:latin typeface="Courier new" pitchFamily="49"/>
              </a:rPr>
              <a:t>}</a:t>
            </a:r>
            <a:endParaRPr lang="fr-FR" sz="1400" dirty="0">
              <a:latin typeface="Courier new" pitchFamily="49"/>
            </a:endParaRPr>
          </a:p>
          <a:p>
            <a:pPr lvl="0">
              <a:lnSpc>
                <a:spcPct val="100000"/>
              </a:lnSpc>
              <a:spcAft>
                <a:spcPts val="283"/>
              </a:spcAft>
            </a:pPr>
            <a:r>
              <a:rPr lang="fr-FR" sz="1400" dirty="0">
                <a:latin typeface="Courier new" pitchFamily="49"/>
              </a:rPr>
              <a:t>}</a:t>
            </a:r>
          </a:p>
        </p:txBody>
      </p:sp>
      <p:sp>
        <p:nvSpPr>
          <p:cNvPr id="4" name="ZoneTexte 3"/>
          <p:cNvSpPr txBox="1"/>
          <p:nvPr/>
        </p:nvSpPr>
        <p:spPr>
          <a:xfrm>
            <a:off x="576720" y="6983999"/>
            <a:ext cx="34009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3 : Consumer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b="1" dirty="0" err="1" smtClean="0">
                <a:solidFill>
                  <a:srgbClr val="0D1F63"/>
                </a:solidFill>
              </a:rPr>
              <a:t>Schema</a:t>
            </a:r>
            <a:r>
              <a:rPr lang="fr-FR" b="1" dirty="0" smtClean="0">
                <a:solidFill>
                  <a:srgbClr val="0D1F63"/>
                </a:solidFill>
              </a:rPr>
              <a:t> </a:t>
            </a:r>
            <a:r>
              <a:rPr lang="fr-FR" b="1" dirty="0" err="1" smtClean="0">
                <a:solidFill>
                  <a:srgbClr val="0D1F63"/>
                </a:solidFill>
              </a:rPr>
              <a:t>Registry</a:t>
            </a:r>
            <a:endParaRPr lang="fr-FR" b="1" dirty="0">
              <a:solidFill>
                <a:srgbClr val="0D1F63"/>
              </a:solidFill>
            </a:endParaRPr>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85000" lnSpcReduction="10000"/>
          </a:bodyPr>
          <a:lstStyle/>
          <a:p>
            <a:pPr lvl="0">
              <a:lnSpc>
                <a:spcPct val="120000"/>
              </a:lnSpc>
            </a:pPr>
            <a:r>
              <a:rPr lang="fr-FR" dirty="0"/>
              <a:t>Lors </a:t>
            </a:r>
            <a:r>
              <a:rPr lang="fr-FR" dirty="0" smtClean="0"/>
              <a:t>d’évolutions </a:t>
            </a:r>
            <a:r>
              <a:rPr lang="fr-FR" dirty="0"/>
              <a:t>des applications, le format des messages est susceptible de changer.</a:t>
            </a:r>
          </a:p>
          <a:p>
            <a:pPr lvl="0">
              <a:lnSpc>
                <a:spcPct val="120000"/>
              </a:lnSpc>
            </a:pPr>
            <a:r>
              <a:rPr lang="fr-FR" dirty="0"/>
              <a:t>=&gt; Afin de s’assurer que ses évolutions ne génèrent pas de problème chez les consommateurs, il est nécessaire d’utiliser un gestionnaire de schéma capable de détecter les problèmes de compatibilité.</a:t>
            </a:r>
          </a:p>
          <a:p>
            <a:pPr lvl="0">
              <a:lnSpc>
                <a:spcPct val="120000"/>
              </a:lnSpc>
            </a:pPr>
            <a:r>
              <a:rPr lang="fr-FR" dirty="0"/>
              <a:t>C’est le rôle de </a:t>
            </a:r>
            <a:r>
              <a:rPr lang="fr-FR" b="1" i="1" dirty="0" err="1">
                <a:solidFill>
                  <a:srgbClr val="000099"/>
                </a:solidFill>
              </a:rPr>
              <a:t>Schema</a:t>
            </a:r>
            <a:r>
              <a:rPr lang="fr-FR" b="1" i="1" dirty="0">
                <a:solidFill>
                  <a:srgbClr val="000099"/>
                </a:solidFill>
              </a:rPr>
              <a:t> Confluent </a:t>
            </a:r>
            <a:r>
              <a:rPr lang="fr-FR" b="1" i="1" dirty="0" err="1">
                <a:solidFill>
                  <a:srgbClr val="000099"/>
                </a:solidFill>
              </a:rPr>
              <a:t>Registry</a:t>
            </a:r>
            <a:r>
              <a:rPr lang="fr-FR" dirty="0"/>
              <a:t> </a:t>
            </a:r>
            <a:r>
              <a:rPr lang="fr-FR" dirty="0" smtClean="0"/>
              <a:t>supportant </a:t>
            </a:r>
            <a:r>
              <a:rPr lang="fr-FR" dirty="0"/>
              <a:t>les </a:t>
            </a:r>
            <a:r>
              <a:rPr lang="fr-FR" dirty="0" smtClean="0"/>
              <a:t>sérialisation </a:t>
            </a:r>
            <a:r>
              <a:rPr lang="fr-FR" dirty="0"/>
              <a:t>JSON, </a:t>
            </a:r>
            <a:r>
              <a:rPr lang="fr-FR" dirty="0" err="1"/>
              <a:t>Avro</a:t>
            </a:r>
            <a:r>
              <a:rPr lang="fr-FR" dirty="0"/>
              <a:t> et </a:t>
            </a:r>
            <a:r>
              <a:rPr lang="fr-FR" dirty="0" err="1"/>
              <a:t>ProtoBuf</a:t>
            </a:r>
            <a:endParaRPr lang="fr-FR" dirty="0"/>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Apache Avro</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a:t>Apache </a:t>
            </a:r>
            <a:r>
              <a:rPr lang="fr-FR" i="1" dirty="0" err="1"/>
              <a:t>Avro</a:t>
            </a:r>
            <a:r>
              <a:rPr lang="fr-FR" dirty="0"/>
              <a:t> est un système de sérialisation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utilise une structure JSON pour définir le </a:t>
            </a:r>
            <a:r>
              <a:rPr lang="fr-FR" sz="3200" b="1" dirty="0">
                <a:solidFill>
                  <a:srgbClr val="355269"/>
                </a:solidFill>
                <a:latin typeface="Tahoma" pitchFamily="34"/>
                <a:cs typeface="Lucida Sans Unicode" pitchFamily="34"/>
              </a:rPr>
              <a:t>schéma</a:t>
            </a:r>
            <a:r>
              <a:rPr lang="fr-FR" sz="3200" dirty="0">
                <a:solidFill>
                  <a:srgbClr val="000000"/>
                </a:solidFill>
                <a:latin typeface="Tahoma" pitchFamily="34"/>
                <a:cs typeface="Lucida Sans Unicode" pitchFamily="34"/>
              </a:rPr>
              <a:t>, permettant la sérialisation entre les octets et les données structurées.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outils associés à </a:t>
            </a:r>
            <a:r>
              <a:rPr lang="fr-FR" sz="3200" dirty="0" err="1">
                <a:solidFill>
                  <a:srgbClr val="000000"/>
                </a:solidFill>
                <a:latin typeface="Tahoma" pitchFamily="34"/>
                <a:cs typeface="Lucida Sans Unicode" pitchFamily="34"/>
              </a:rPr>
              <a:t>Avro</a:t>
            </a:r>
            <a:r>
              <a:rPr lang="fr-FR" sz="3200" dirty="0">
                <a:solidFill>
                  <a:srgbClr val="000000"/>
                </a:solidFill>
                <a:latin typeface="Tahoma" pitchFamily="34"/>
                <a:cs typeface="Lucida Sans Unicode" pitchFamily="34"/>
              </a:rPr>
              <a:t> sont capables de générer </a:t>
            </a:r>
            <a:r>
              <a:rPr lang="fr-FR" sz="3200" dirty="0" smtClean="0">
                <a:solidFill>
                  <a:srgbClr val="000000"/>
                </a:solidFill>
                <a:latin typeface="Tahoma" pitchFamily="34"/>
                <a:cs typeface="Lucida Sans Unicode" pitchFamily="34"/>
              </a:rPr>
              <a:t>le code correspondant </a:t>
            </a:r>
            <a:r>
              <a:rPr lang="fr-FR" sz="3200" dirty="0">
                <a:solidFill>
                  <a:srgbClr val="000000"/>
                </a:solidFill>
                <a:latin typeface="Tahoma" pitchFamily="34"/>
                <a:cs typeface="Lucida Sans Unicode" pitchFamily="34"/>
              </a:rPr>
              <a:t>au schéma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Ex : Package </a:t>
            </a:r>
            <a:r>
              <a:rPr lang="fr-FR" sz="3200" b="1" i="1" dirty="0" err="1" smtClean="0">
                <a:solidFill>
                  <a:srgbClr val="002060"/>
                </a:solidFill>
              </a:rPr>
              <a:t>Apache.Avro.Tools</a:t>
            </a:r>
            <a:r>
              <a:rPr lang="fr-FR" sz="3200" dirty="0" smtClean="0"/>
              <a:t>, </a:t>
            </a:r>
            <a:r>
              <a:rPr lang="fr-FR" sz="3200" b="1" i="1" dirty="0" err="1" smtClean="0">
                <a:solidFill>
                  <a:srgbClr val="002060"/>
                </a:solidFill>
              </a:rPr>
              <a:t>Chr.Avro</a:t>
            </a:r>
            <a:r>
              <a:rPr lang="fr-FR" sz="3200" dirty="0" smtClean="0"/>
              <a:t> en .NET</a:t>
            </a:r>
            <a:endParaRPr lang="fr-FR" sz="3200" dirty="0">
              <a:solidFill>
                <a:srgbClr val="000000"/>
              </a:solidFill>
              <a:latin typeface="Tahoma" pitchFamily="34"/>
              <a:cs typeface="Lucida Sans Unicode" pitchFamily="34"/>
            </a:endParaRPr>
          </a:p>
        </p:txBody>
      </p:sp>
      <p:sp>
        <p:nvSpPr>
          <p:cNvPr id="4" name="ZoneTexte 3"/>
          <p:cNvSpPr txBox="1"/>
          <p:nvPr/>
        </p:nvSpPr>
        <p:spPr>
          <a:xfrm>
            <a:off x="399960" y="7000920"/>
            <a:ext cx="7340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Avro supporte C, C++, C#, Java, PHP, Python, et Ruby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Schéma Avro</a:t>
            </a:r>
          </a:p>
        </p:txBody>
      </p:sp>
      <p:sp>
        <p:nvSpPr>
          <p:cNvPr id="3" name="Espace réservé du texte 2"/>
          <p:cNvSpPr txBox="1">
            <a:spLocks noGrp="1"/>
          </p:cNvSpPr>
          <p:nvPr>
            <p:ph type="body" idx="4294967295"/>
          </p:nvPr>
        </p:nvSpPr>
        <p:spPr/>
        <p:txBody>
          <a:bodyPr vert="horz">
            <a:normAutofit fontScale="25000" lnSpcReduction="20000"/>
          </a:bodyPr>
          <a:lstStyle/>
          <a:p>
            <a:pPr lvl="0">
              <a:lnSpc>
                <a:spcPct val="100000"/>
              </a:lnSpc>
              <a:spcAft>
                <a:spcPts val="283"/>
              </a:spcAft>
            </a:pP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"record",</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"Courier",</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namespace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org.formation.model</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fields</a:t>
            </a: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"id",</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a:t>
            </a:r>
            <a:r>
              <a:rPr lang="fr-FR" sz="4000" dirty="0" err="1">
                <a:latin typeface="Courier New" panose="02070309020205020404" pitchFamily="49" charset="0"/>
                <a:cs typeface="Courier New" panose="02070309020205020404" pitchFamily="49" charset="0"/>
              </a:rPr>
              <a:t>int</a:t>
            </a: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firstName</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"string"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lastName</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"string"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"position",</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"record",</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"Position",</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namespace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org.formation.model</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fields</a:t>
            </a: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"latitude",</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"double"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"longitude",</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"double" 		}     		]     		}     	]     }] }</a:t>
            </a:r>
          </a:p>
        </p:txBody>
      </p:sp>
    </p:spTree>
    <p:extLst>
      <p:ext uri="{BB962C8B-B14F-4D97-AF65-F5344CB8AC3E}">
        <p14:creationId xmlns:p14="http://schemas.microsoft.com/office/powerpoint/2010/main" val="55837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Utilisation du schéma</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b="1" dirty="0">
                <a:solidFill>
                  <a:srgbClr val="000099"/>
                </a:solidFill>
              </a:rPr>
              <a:t>Confluent </a:t>
            </a:r>
            <a:r>
              <a:rPr lang="fr-FR" b="1" dirty="0" err="1">
                <a:solidFill>
                  <a:srgbClr val="000099"/>
                </a:solidFill>
              </a:rPr>
              <a:t>Schema</a:t>
            </a:r>
            <a:r>
              <a:rPr lang="fr-FR" b="1" dirty="0">
                <a:solidFill>
                  <a:srgbClr val="000099"/>
                </a:solidFill>
              </a:rPr>
              <a:t> </a:t>
            </a:r>
            <a:r>
              <a:rPr lang="fr-FR" b="1" dirty="0" err="1">
                <a:solidFill>
                  <a:srgbClr val="000099"/>
                </a:solidFill>
              </a:rPr>
              <a:t>Registry</a:t>
            </a:r>
            <a:r>
              <a:rPr lang="fr-FR" dirty="0"/>
              <a:t> offre une API </a:t>
            </a:r>
            <a:r>
              <a:rPr lang="fr-FR" dirty="0" err="1"/>
              <a:t>Rest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Permettant de configurer le mode de compatibilité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Permettant </a:t>
            </a:r>
            <a:r>
              <a:rPr lang="fr-FR" sz="3200" dirty="0">
                <a:solidFill>
                  <a:srgbClr val="000000"/>
                </a:solidFill>
                <a:latin typeface="Tahoma" pitchFamily="34"/>
                <a:cs typeface="Lucida Sans Unicode" pitchFamily="34"/>
              </a:rPr>
              <a:t>de stocker des </a:t>
            </a:r>
            <a:r>
              <a:rPr lang="fr-FR" sz="3200" dirty="0" err="1">
                <a:solidFill>
                  <a:srgbClr val="000000"/>
                </a:solidFill>
                <a:latin typeface="Tahoma" pitchFamily="34"/>
                <a:cs typeface="Lucida Sans Unicode" pitchFamily="34"/>
              </a:rPr>
              <a:t>Schema</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De détecter les incompatibilités entre schémas</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=&gt; Si le schéma est incompatible, le producteur est empêché de produire vers le topic</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Le nouveau format de message devra être publié vers un autre topic</a:t>
            </a:r>
          </a:p>
          <a:p>
            <a:pPr lvl="0"/>
            <a:r>
              <a:rPr lang="fr-FR" dirty="0"/>
              <a:t>Les </a:t>
            </a:r>
            <a:r>
              <a:rPr lang="fr-FR" dirty="0" err="1"/>
              <a:t>sérialiseurs</a:t>
            </a:r>
            <a:r>
              <a:rPr lang="fr-FR" dirty="0"/>
              <a:t> inclut l’id du schéma dans les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Schema Registry</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2959" y="2409839"/>
            <a:ext cx="8100720" cy="4580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Avant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80840" y="2503440"/>
            <a:ext cx="5429160" cy="417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Modes de compatibilité</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a:solidFill>
                  <a:schemeClr val="tx1"/>
                </a:solidFill>
              </a:rPr>
              <a:t>Trois niveaux de compatibilité sont pris en charge par </a:t>
            </a:r>
            <a:r>
              <a:rPr lang="fr-FR" dirty="0" err="1">
                <a:solidFill>
                  <a:schemeClr val="tx1"/>
                </a:solidFill>
              </a:rPr>
              <a:t>Schema</a:t>
            </a:r>
            <a:r>
              <a:rPr lang="fr-FR" dirty="0">
                <a:solidFill>
                  <a:schemeClr val="tx1"/>
                </a:solidFill>
              </a:rPr>
              <a:t> </a:t>
            </a:r>
            <a:r>
              <a:rPr lang="fr-FR" dirty="0" err="1">
                <a:solidFill>
                  <a:schemeClr val="tx1"/>
                </a:solidFill>
              </a:rPr>
              <a:t>Registry</a:t>
            </a:r>
            <a:r>
              <a:rPr lang="fr-FR" dirty="0">
                <a:solidFill>
                  <a:schemeClr val="tx1"/>
                </a:solidFill>
              </a:rPr>
              <a:t> :</a:t>
            </a:r>
          </a:p>
          <a:p>
            <a:pPr marL="457200" lvl="0" indent="-457200">
              <a:buFont typeface="Arial" panose="020B0604020202020204" pitchFamily="34" charset="0"/>
              <a:buChar char="•"/>
            </a:pPr>
            <a:r>
              <a:rPr lang="fr-FR" b="1" dirty="0" smtClean="0">
                <a:solidFill>
                  <a:srgbClr val="002060"/>
                </a:solidFill>
              </a:rPr>
              <a:t>Compatibilité </a:t>
            </a:r>
            <a:r>
              <a:rPr lang="fr-FR" b="1" dirty="0" err="1" smtClean="0">
                <a:solidFill>
                  <a:srgbClr val="002060"/>
                </a:solidFill>
              </a:rPr>
              <a:t>backward</a:t>
            </a:r>
            <a:r>
              <a:rPr lang="fr-FR" dirty="0">
                <a:solidFill>
                  <a:schemeClr val="tx1"/>
                </a:solidFill>
              </a:rPr>
              <a:t> : tous les messages </a:t>
            </a:r>
            <a:r>
              <a:rPr lang="fr-FR" dirty="0" smtClean="0">
                <a:solidFill>
                  <a:schemeClr val="tx1"/>
                </a:solidFill>
              </a:rPr>
              <a:t>de la </a:t>
            </a:r>
            <a:r>
              <a:rPr lang="fr-FR" dirty="0">
                <a:solidFill>
                  <a:schemeClr val="tx1"/>
                </a:solidFill>
              </a:rPr>
              <a:t>version précédente du schéma sont également valides selon la nouvelle </a:t>
            </a:r>
            <a:r>
              <a:rPr lang="fr-FR" dirty="0" smtClean="0">
                <a:solidFill>
                  <a:schemeClr val="tx1"/>
                </a:solidFill>
              </a:rPr>
              <a:t>version</a:t>
            </a:r>
          </a:p>
          <a:p>
            <a:pPr marL="457200" lvl="0" indent="-457200">
              <a:buFont typeface="Arial" panose="020B0604020202020204" pitchFamily="34" charset="0"/>
              <a:buChar char="•"/>
            </a:pPr>
            <a:r>
              <a:rPr lang="fr-FR" b="1" dirty="0" smtClean="0">
                <a:solidFill>
                  <a:srgbClr val="002060"/>
                </a:solidFill>
              </a:rPr>
              <a:t>Compatibilité </a:t>
            </a:r>
            <a:r>
              <a:rPr lang="fr-FR" b="1" dirty="0" err="1" smtClean="0">
                <a:solidFill>
                  <a:srgbClr val="002060"/>
                </a:solidFill>
              </a:rPr>
              <a:t>forward</a:t>
            </a:r>
            <a:r>
              <a:rPr lang="fr-FR" dirty="0">
                <a:solidFill>
                  <a:schemeClr val="tx1"/>
                </a:solidFill>
              </a:rPr>
              <a:t> : tous les messages </a:t>
            </a:r>
            <a:r>
              <a:rPr lang="fr-FR" dirty="0" smtClean="0">
                <a:solidFill>
                  <a:schemeClr val="tx1"/>
                </a:solidFill>
              </a:rPr>
              <a:t>de la </a:t>
            </a:r>
            <a:r>
              <a:rPr lang="fr-FR" dirty="0">
                <a:solidFill>
                  <a:schemeClr val="tx1"/>
                </a:solidFill>
              </a:rPr>
              <a:t>nouvelle version sont également valides selon la version précédente du </a:t>
            </a:r>
            <a:r>
              <a:rPr lang="fr-FR" dirty="0" smtClean="0">
                <a:solidFill>
                  <a:schemeClr val="tx1"/>
                </a:solidFill>
              </a:rPr>
              <a:t>schéma</a:t>
            </a:r>
          </a:p>
          <a:p>
            <a:pPr marL="457200" lvl="0" indent="-457200">
              <a:buFont typeface="Arial" panose="020B0604020202020204" pitchFamily="34" charset="0"/>
              <a:buChar char="•"/>
            </a:pPr>
            <a:r>
              <a:rPr lang="fr-FR" b="1" dirty="0" smtClean="0">
                <a:solidFill>
                  <a:srgbClr val="002060"/>
                </a:solidFill>
              </a:rPr>
              <a:t>Compatibilité full</a:t>
            </a:r>
            <a:r>
              <a:rPr lang="fr-FR" dirty="0">
                <a:solidFill>
                  <a:schemeClr val="tx1"/>
                </a:solidFill>
              </a:rPr>
              <a:t> : la version précédente du schéma et la nouvelle version sont toutes deux compatibles ascendante et </a:t>
            </a:r>
            <a:r>
              <a:rPr lang="fr-FR" dirty="0" smtClean="0">
                <a:solidFill>
                  <a:schemeClr val="tx1"/>
                </a:solidFill>
              </a:rPr>
              <a:t>descendante</a:t>
            </a:r>
          </a:p>
          <a:p>
            <a:pPr marL="0" lvl="0" indent="0"/>
            <a:r>
              <a:rPr lang="fr-FR" dirty="0" smtClean="0">
                <a:solidFill>
                  <a:schemeClr val="tx1"/>
                </a:solidFill>
              </a:rPr>
              <a:t>Les vérifications de compatibilité s’effectue soit juste avec la précédente version, soit avec toutes les versions pr</a:t>
            </a:r>
            <a:r>
              <a:rPr lang="fr-FR" dirty="0" smtClean="0">
                <a:solidFill>
                  <a:schemeClr val="tx1"/>
                </a:solidFill>
              </a:rPr>
              <a:t>écédentes.</a:t>
            </a:r>
            <a:endParaRPr lang="fr-FR" dirty="0">
              <a:solidFill>
                <a:schemeClr val="tx1"/>
              </a:solidFill>
            </a:endParaRPr>
          </a:p>
        </p:txBody>
      </p:sp>
    </p:spTree>
    <p:extLst>
      <p:ext uri="{BB962C8B-B14F-4D97-AF65-F5344CB8AC3E}">
        <p14:creationId xmlns:p14="http://schemas.microsoft.com/office/powerpoint/2010/main" val="86088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Choix du mode</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lnSpc>
                <a:spcPct val="120000"/>
              </a:lnSpc>
            </a:pPr>
            <a:r>
              <a:rPr lang="fr-FR" dirty="0">
                <a:solidFill>
                  <a:schemeClr val="tx1"/>
                </a:solidFill>
              </a:rPr>
              <a:t>La compatibilité </a:t>
            </a:r>
            <a:r>
              <a:rPr lang="fr-FR" dirty="0" err="1" smtClean="0">
                <a:solidFill>
                  <a:schemeClr val="tx1"/>
                </a:solidFill>
              </a:rPr>
              <a:t>backward</a:t>
            </a:r>
            <a:r>
              <a:rPr lang="fr-FR" dirty="0" smtClean="0">
                <a:solidFill>
                  <a:schemeClr val="tx1"/>
                </a:solidFill>
              </a:rPr>
              <a:t>, configuration par </a:t>
            </a:r>
            <a:r>
              <a:rPr lang="fr-FR" dirty="0">
                <a:solidFill>
                  <a:schemeClr val="tx1"/>
                </a:solidFill>
              </a:rPr>
              <a:t>défaut, </a:t>
            </a:r>
            <a:r>
              <a:rPr lang="fr-FR" dirty="0" smtClean="0">
                <a:solidFill>
                  <a:schemeClr val="tx1"/>
                </a:solidFill>
              </a:rPr>
              <a:t>est à privilégier. </a:t>
            </a:r>
          </a:p>
          <a:p>
            <a:pPr marL="457200" lvl="0" indent="-457200">
              <a:lnSpc>
                <a:spcPct val="120000"/>
              </a:lnSpc>
              <a:buFont typeface="Arial" panose="020B0604020202020204" pitchFamily="34" charset="0"/>
              <a:buChar char="•"/>
            </a:pPr>
            <a:r>
              <a:rPr lang="fr-FR" dirty="0" smtClean="0">
                <a:solidFill>
                  <a:schemeClr val="tx1"/>
                </a:solidFill>
              </a:rPr>
              <a:t>Elle permet </a:t>
            </a:r>
            <a:r>
              <a:rPr lang="fr-FR" dirty="0">
                <a:solidFill>
                  <a:schemeClr val="tx1"/>
                </a:solidFill>
              </a:rPr>
              <a:t>à un consommateur de lire les anciens </a:t>
            </a:r>
            <a:r>
              <a:rPr lang="fr-FR" dirty="0" smtClean="0">
                <a:solidFill>
                  <a:schemeClr val="tx1"/>
                </a:solidFill>
              </a:rPr>
              <a:t>messages, ce qui est compatible avec la possibilité de Kafka de s’abonner à posteriori.</a:t>
            </a:r>
          </a:p>
          <a:p>
            <a:pPr marL="457200" lvl="0" indent="-457200">
              <a:lnSpc>
                <a:spcPct val="120000"/>
              </a:lnSpc>
              <a:buFont typeface="Arial" panose="020B0604020202020204" pitchFamily="34" charset="0"/>
              <a:buChar char="•"/>
            </a:pPr>
            <a:r>
              <a:rPr lang="fr-FR" dirty="0" smtClean="0">
                <a:solidFill>
                  <a:schemeClr val="tx1"/>
                </a:solidFill>
              </a:rPr>
              <a:t>Cependant, cela oblige à upgrader les consommateurs en premier afin qu’il s’adapte à la nouvelle version du message.</a:t>
            </a:r>
          </a:p>
          <a:p>
            <a:pPr lvl="0">
              <a:lnSpc>
                <a:spcPct val="120000"/>
              </a:lnSpc>
            </a:pPr>
            <a:r>
              <a:rPr lang="fr-FR" dirty="0" smtClean="0">
                <a:solidFill>
                  <a:schemeClr val="tx1"/>
                </a:solidFill>
              </a:rPr>
              <a:t>Avec la compatibilité </a:t>
            </a:r>
            <a:r>
              <a:rPr lang="fr-FR" dirty="0" err="1" smtClean="0">
                <a:solidFill>
                  <a:schemeClr val="tx1"/>
                </a:solidFill>
              </a:rPr>
              <a:t>forward</a:t>
            </a:r>
            <a:r>
              <a:rPr lang="fr-FR" dirty="0" smtClean="0">
                <a:solidFill>
                  <a:schemeClr val="tx1"/>
                </a:solidFill>
              </a:rPr>
              <a:t>, ce sont les producteurs qui sont mis à jour en premier. Par contre, les possibilités de mises à jour sont très restrictives pour le producteur.</a:t>
            </a:r>
          </a:p>
        </p:txBody>
      </p:sp>
    </p:spTree>
    <p:extLst>
      <p:ext uri="{BB962C8B-B14F-4D97-AF65-F5344CB8AC3E}">
        <p14:creationId xmlns:p14="http://schemas.microsoft.com/office/powerpoint/2010/main" val="3851401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Packages Confluent</a:t>
            </a:r>
            <a:endParaRPr lang="fr-FR" dirty="0"/>
          </a:p>
        </p:txBody>
      </p:sp>
      <p:sp>
        <p:nvSpPr>
          <p:cNvPr id="3" name="Espace réservé du texte 2"/>
          <p:cNvSpPr txBox="1">
            <a:spLocks noGrp="1"/>
          </p:cNvSpPr>
          <p:nvPr>
            <p:ph type="body" idx="4294967295"/>
          </p:nvPr>
        </p:nvSpPr>
        <p:spPr>
          <a:xfrm>
            <a:off x="1091880" y="2331330"/>
            <a:ext cx="8459640" cy="4384800"/>
          </a:xfrm>
        </p:spPr>
        <p:txBody>
          <a:bodyPr vert="horz">
            <a:normAutofit fontScale="70000" lnSpcReduction="20000"/>
          </a:bodyPr>
          <a:lstStyle/>
          <a:p>
            <a:pPr lvl="0"/>
            <a:r>
              <a:rPr lang="fr-FR" b="1" dirty="0" err="1">
                <a:solidFill>
                  <a:srgbClr val="000099"/>
                </a:solidFill>
              </a:rPr>
              <a:t>Confluent.SchemaRegistry.Serdes.Avro</a:t>
            </a:r>
            <a:r>
              <a:rPr lang="fr-FR" b="1" dirty="0">
                <a:solidFill>
                  <a:srgbClr val="000099"/>
                </a:solidFill>
              </a:rPr>
              <a:t> </a:t>
            </a:r>
            <a:r>
              <a:rPr lang="fr-FR" b="1" dirty="0" smtClean="0">
                <a:solidFill>
                  <a:srgbClr val="000099"/>
                </a:solidFill>
              </a:rPr>
              <a:t>: </a:t>
            </a:r>
            <a:r>
              <a:rPr lang="fr-FR" dirty="0" smtClean="0">
                <a:solidFill>
                  <a:schemeClr val="tx1"/>
                </a:solidFill>
              </a:rPr>
              <a:t>Fournit un </a:t>
            </a:r>
            <a:r>
              <a:rPr lang="fr-FR" dirty="0" err="1" smtClean="0">
                <a:solidFill>
                  <a:schemeClr val="tx1"/>
                </a:solidFill>
              </a:rPr>
              <a:t>sérialiseur</a:t>
            </a:r>
            <a:r>
              <a:rPr lang="fr-FR" dirty="0" smtClean="0">
                <a:solidFill>
                  <a:schemeClr val="tx1"/>
                </a:solidFill>
              </a:rPr>
              <a:t> et </a:t>
            </a:r>
            <a:r>
              <a:rPr lang="fr-FR" dirty="0" err="1" smtClean="0">
                <a:solidFill>
                  <a:schemeClr val="tx1"/>
                </a:solidFill>
              </a:rPr>
              <a:t>désérialiseur</a:t>
            </a:r>
            <a:r>
              <a:rPr lang="fr-FR" dirty="0" smtClean="0">
                <a:solidFill>
                  <a:schemeClr val="tx1"/>
                </a:solidFill>
              </a:rPr>
              <a:t> </a:t>
            </a:r>
            <a:r>
              <a:rPr lang="fr-FR" i="1" dirty="0" err="1" smtClean="0">
                <a:solidFill>
                  <a:schemeClr val="tx1"/>
                </a:solidFill>
              </a:rPr>
              <a:t>Avro</a:t>
            </a:r>
            <a:r>
              <a:rPr lang="fr-FR" dirty="0" smtClean="0">
                <a:solidFill>
                  <a:schemeClr val="tx1"/>
                </a:solidFill>
              </a:rPr>
              <a:t> </a:t>
            </a:r>
            <a:r>
              <a:rPr lang="fr-FR" dirty="0">
                <a:solidFill>
                  <a:schemeClr val="tx1"/>
                </a:solidFill>
              </a:rPr>
              <a:t>et intégrer Confluent </a:t>
            </a:r>
            <a:r>
              <a:rPr lang="fr-FR" dirty="0" err="1">
                <a:solidFill>
                  <a:schemeClr val="tx1"/>
                </a:solidFill>
              </a:rPr>
              <a:t>Schema</a:t>
            </a:r>
            <a:r>
              <a:rPr lang="fr-FR" dirty="0">
                <a:solidFill>
                  <a:schemeClr val="tx1"/>
                </a:solidFill>
              </a:rPr>
              <a:t> </a:t>
            </a:r>
            <a:r>
              <a:rPr lang="fr-FR" dirty="0" err="1" smtClean="0">
                <a:solidFill>
                  <a:schemeClr val="tx1"/>
                </a:solidFill>
              </a:rPr>
              <a:t>Registry</a:t>
            </a:r>
            <a:r>
              <a:rPr lang="fr-FR" dirty="0" smtClean="0">
                <a:solidFill>
                  <a:schemeClr val="tx1"/>
                </a:solidFill>
              </a:rPr>
              <a:t>.</a:t>
            </a:r>
          </a:p>
          <a:p>
            <a:pPr lvl="0"/>
            <a:endParaRPr lang="fr-FR" dirty="0">
              <a:solidFill>
                <a:schemeClr val="tx1"/>
              </a:solidFill>
            </a:endParaRPr>
          </a:p>
          <a:p>
            <a:pPr lvl="0"/>
            <a:r>
              <a:rPr lang="fr-FR" b="1" dirty="0" err="1">
                <a:solidFill>
                  <a:srgbClr val="000099"/>
                </a:solidFill>
              </a:rPr>
              <a:t>Confluent.SchemaRegistry.Serdes.Protobuf</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a:t>
            </a:r>
            <a:r>
              <a:rPr lang="fr-FR" sz="3100" i="1" dirty="0" err="1">
                <a:solidFill>
                  <a:schemeClr val="tx1"/>
                </a:solidFill>
              </a:rPr>
              <a:t>Protobuf</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pPr lvl="0"/>
            <a:endParaRPr lang="fr-FR" sz="3100" dirty="0">
              <a:solidFill>
                <a:schemeClr val="tx1"/>
              </a:solidFill>
            </a:endParaRPr>
          </a:p>
          <a:p>
            <a:r>
              <a:rPr lang="fr-FR" b="1" dirty="0" err="1">
                <a:solidFill>
                  <a:srgbClr val="000099"/>
                </a:solidFill>
              </a:rPr>
              <a:t>Confluent.SchemaRegistry.Serdes.Json</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pour travailler avec </a:t>
            </a:r>
            <a:r>
              <a:rPr lang="fr-FR" sz="3100" dirty="0" err="1">
                <a:solidFill>
                  <a:schemeClr val="tx1"/>
                </a:solidFill>
              </a:rPr>
              <a:t>Json</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endParaRPr lang="fr-FR" sz="3100" dirty="0">
              <a:solidFill>
                <a:schemeClr val="tx1"/>
              </a:solidFill>
            </a:endParaRPr>
          </a:p>
          <a:p>
            <a:r>
              <a:rPr lang="fr-FR" b="1" dirty="0" err="1" smtClean="0">
                <a:solidFill>
                  <a:srgbClr val="000099"/>
                </a:solidFill>
              </a:rPr>
              <a:t>Confluent.SchemaRegistry</a:t>
            </a:r>
            <a:r>
              <a:rPr lang="fr-FR" b="1" dirty="0" smtClean="0">
                <a:solidFill>
                  <a:srgbClr val="000099"/>
                </a:solidFill>
              </a:rPr>
              <a:t> – </a:t>
            </a:r>
            <a:r>
              <a:rPr lang="fr-FR" sz="3100" dirty="0">
                <a:solidFill>
                  <a:schemeClr val="tx1"/>
                </a:solidFill>
              </a:rPr>
              <a:t>Le client du </a:t>
            </a:r>
            <a:r>
              <a:rPr lang="fr-FR" sz="3100" dirty="0" err="1">
                <a:solidFill>
                  <a:schemeClr val="tx1"/>
                </a:solidFill>
              </a:rPr>
              <a:t>Schema</a:t>
            </a:r>
            <a:r>
              <a:rPr lang="fr-FR" sz="3100" dirty="0">
                <a:solidFill>
                  <a:schemeClr val="tx1"/>
                </a:solidFill>
              </a:rPr>
              <a:t> </a:t>
            </a:r>
            <a:r>
              <a:rPr lang="fr-FR" sz="3100" dirty="0" err="1">
                <a:solidFill>
                  <a:schemeClr val="tx1"/>
                </a:solidFill>
              </a:rPr>
              <a:t>Registry</a:t>
            </a:r>
            <a:r>
              <a:rPr lang="fr-FR" sz="3100" dirty="0">
                <a:solidFill>
                  <a:schemeClr val="tx1"/>
                </a:solidFill>
              </a:rPr>
              <a:t> (dépendances des autres packages)</a:t>
            </a:r>
          </a:p>
        </p:txBody>
      </p:sp>
    </p:spTree>
    <p:extLst>
      <p:ext uri="{BB962C8B-B14F-4D97-AF65-F5344CB8AC3E}">
        <p14:creationId xmlns:p14="http://schemas.microsoft.com/office/powerpoint/2010/main" val="186078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(1)</a:t>
            </a:r>
          </a:p>
        </p:txBody>
      </p:sp>
      <p:sp>
        <p:nvSpPr>
          <p:cNvPr id="3" name="Espace réservé du texte 2"/>
          <p:cNvSpPr txBox="1">
            <a:spLocks noGrp="1"/>
          </p:cNvSpPr>
          <p:nvPr>
            <p:ph type="body" idx="4294967295"/>
          </p:nvPr>
        </p:nvSpPr>
        <p:spPr/>
        <p:txBody>
          <a:bodyPr vert="horz">
            <a:normAutofit/>
          </a:bodyPr>
          <a:lstStyle/>
          <a:p>
            <a:pPr lvl="0"/>
            <a:r>
              <a:rPr lang="fr-FR" dirty="0"/>
              <a:t>Le producteur de message doit contenir du code permettant d’enregistrer le schéma en utilisant la librairie cliente de </a:t>
            </a:r>
            <a:r>
              <a:rPr lang="fr-FR" i="1" dirty="0" err="1"/>
              <a:t>Schema</a:t>
            </a:r>
            <a:r>
              <a:rPr lang="fr-FR" i="1" dirty="0"/>
              <a:t> </a:t>
            </a:r>
            <a:r>
              <a:rPr lang="fr-FR" i="1" dirty="0" err="1"/>
              <a:t>Registry</a:t>
            </a:r>
            <a:endParaRPr lang="fr-FR" i="1" dirty="0"/>
          </a:p>
          <a:p>
            <a:pPr lvl="0"/>
            <a:endParaRPr lang="fr-FR" dirty="0"/>
          </a:p>
          <a:p>
            <a:r>
              <a:rPr lang="fr-FR" sz="1400" dirty="0">
                <a:latin typeface="Courier New" panose="02070309020205020404" pitchFamily="49" charset="0"/>
                <a:cs typeface="Courier New" panose="02070309020205020404" pitchFamily="49" charset="0"/>
              </a:rPr>
              <a:t> var </a:t>
            </a:r>
            <a:r>
              <a:rPr lang="fr-FR" sz="1400" dirty="0" err="1">
                <a:latin typeface="Courier New" panose="02070309020205020404" pitchFamily="49" charset="0"/>
                <a:cs typeface="Courier New" panose="02070309020205020404" pitchFamily="49" charset="0"/>
              </a:rPr>
              <a:t>schemaRegistry</a:t>
            </a:r>
            <a:r>
              <a:rPr lang="fr-FR" sz="1400" dirty="0">
                <a:latin typeface="Courier New" panose="02070309020205020404" pitchFamily="49" charset="0"/>
                <a:cs typeface="Courier New" panose="02070309020205020404" pitchFamily="49" charset="0"/>
              </a:rPr>
              <a:t> = new </a:t>
            </a:r>
            <a:r>
              <a:rPr lang="fr-FR" sz="1400" dirty="0" err="1">
                <a:latin typeface="Courier New" panose="02070309020205020404" pitchFamily="49" charset="0"/>
                <a:cs typeface="Courier New" panose="02070309020205020404" pitchFamily="49" charset="0"/>
              </a:rPr>
              <a:t>CachedSchemaRegistryClient</a:t>
            </a:r>
            <a:r>
              <a:rPr lang="fr-FR" sz="1400" dirty="0">
                <a:latin typeface="Courier New" panose="02070309020205020404" pitchFamily="49" charset="0"/>
                <a:cs typeface="Courier New" panose="02070309020205020404" pitchFamily="49" charset="0"/>
              </a:rPr>
              <a:t>(new </a:t>
            </a:r>
            <a:r>
              <a:rPr lang="fr-FR" sz="1400" dirty="0" err="1">
                <a:latin typeface="Courier New" panose="02070309020205020404" pitchFamily="49" charset="0"/>
                <a:cs typeface="Courier New" panose="02070309020205020404" pitchFamily="49" charset="0"/>
              </a:rPr>
              <a:t>SchemaRegistryConfig</a:t>
            </a:r>
            <a:r>
              <a:rPr lang="fr-FR" sz="1400" dirty="0">
                <a:latin typeface="Courier New" panose="02070309020205020404" pitchFamily="49" charset="0"/>
                <a:cs typeface="Courier New" panose="02070309020205020404" pitchFamily="49" charset="0"/>
              </a:rPr>
              <a:t> { Url = </a:t>
            </a:r>
            <a:r>
              <a:rPr lang="fr-FR" sz="1400" dirty="0" err="1">
                <a:latin typeface="Courier New" panose="02070309020205020404" pitchFamily="49" charset="0"/>
                <a:cs typeface="Courier New" panose="02070309020205020404" pitchFamily="49" charset="0"/>
              </a:rPr>
              <a:t>schemaRegistryUrl</a:t>
            </a:r>
            <a:r>
              <a:rPr lang="fr-FR" sz="1400" dirty="0">
                <a:latin typeface="Courier New" panose="02070309020205020404" pitchFamily="49" charset="0"/>
                <a:cs typeface="Courier New" panose="02070309020205020404" pitchFamily="49" charset="0"/>
              </a:rPr>
              <a:t> });</a:t>
            </a:r>
          </a:p>
          <a:p>
            <a:r>
              <a:rPr lang="fr-FR" sz="1400" dirty="0">
                <a:latin typeface="Courier New" panose="02070309020205020404" pitchFamily="49" charset="0"/>
                <a:cs typeface="Courier New" panose="02070309020205020404" pitchFamily="49" charset="0"/>
              </a:rPr>
              <a:t> </a:t>
            </a:r>
            <a:r>
              <a:rPr lang="fr-FR" sz="1400" dirty="0" smtClean="0">
                <a:latin typeface="Courier New" panose="02070309020205020404" pitchFamily="49" charset="0"/>
                <a:cs typeface="Courier New" panose="02070309020205020404" pitchFamily="49" charset="0"/>
              </a:rPr>
              <a:t>string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 = </a:t>
            </a:r>
            <a:r>
              <a:rPr lang="fr-FR" sz="1400" dirty="0" err="1">
                <a:latin typeface="Courier New" panose="02070309020205020404" pitchFamily="49" charset="0"/>
                <a:cs typeface="Courier New" panose="02070309020205020404" pitchFamily="49" charset="0"/>
              </a:rPr>
              <a:t>File.ReadAllText</a:t>
            </a:r>
            <a:r>
              <a:rPr lang="fr-FR" sz="1400" dirty="0" smtClean="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myschema.avsc</a:t>
            </a:r>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schemaRegistry.RegisterSchemaAsync</a:t>
            </a:r>
            <a:r>
              <a:rPr lang="fr-FR" sz="1400" dirty="0">
                <a:latin typeface="Courier New" panose="02070309020205020404" pitchFamily="49" charset="0"/>
                <a:cs typeface="Courier New" panose="02070309020205020404" pitchFamily="49" charset="0"/>
              </a:rPr>
              <a:t>($"{topic}-value",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Wait</a:t>
            </a:r>
            <a:r>
              <a:rPr lang="fr-FR" sz="14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(2)</a:t>
            </a:r>
          </a:p>
        </p:txBody>
      </p:sp>
      <p:sp>
        <p:nvSpPr>
          <p:cNvPr id="3" name="Espace réservé du texte 2"/>
          <p:cNvSpPr txBox="1">
            <a:spLocks noGrp="1"/>
          </p:cNvSpPr>
          <p:nvPr>
            <p:ph type="body" idx="4294967295"/>
          </p:nvPr>
        </p:nvSpPr>
        <p:spPr/>
        <p:txBody>
          <a:bodyPr vert="horz">
            <a:normAutofit/>
          </a:bodyPr>
          <a:lstStyle/>
          <a:p>
            <a:pPr lvl="0"/>
            <a:r>
              <a:rPr lang="fr-FR" dirty="0" smtClean="0"/>
              <a:t>A la création du Producer, il faut positionner le </a:t>
            </a:r>
            <a:r>
              <a:rPr lang="fr-FR" dirty="0" err="1" smtClean="0"/>
              <a:t>sérialiseur</a:t>
            </a:r>
            <a:r>
              <a:rPr lang="fr-FR" dirty="0" smtClean="0"/>
              <a:t> </a:t>
            </a:r>
            <a:r>
              <a:rPr lang="fr-FR" i="1" dirty="0" err="1"/>
              <a:t>AvroSerializer</a:t>
            </a:r>
            <a:r>
              <a:rPr lang="fr-FR" dirty="0"/>
              <a:t> </a:t>
            </a:r>
            <a:r>
              <a:rPr lang="fr-FR" dirty="0" smtClean="0"/>
              <a:t>:</a:t>
            </a:r>
          </a:p>
          <a:p>
            <a:pPr lvl="0"/>
            <a:endParaRPr lang="fr-FR" dirty="0"/>
          </a:p>
          <a:p>
            <a:pPr>
              <a:spcAft>
                <a:spcPts val="0"/>
              </a:spcAft>
            </a:pPr>
            <a:r>
              <a:rPr lang="fr-FR" sz="1600" dirty="0">
                <a:latin typeface="Courier New" panose="02070309020205020404" pitchFamily="49" charset="0"/>
                <a:cs typeface="Courier New" panose="02070309020205020404" pitchFamily="49" charset="0"/>
              </a:rPr>
              <a:t>  var </a:t>
            </a:r>
            <a:r>
              <a:rPr lang="fr-FR" sz="1600" dirty="0" err="1">
                <a:latin typeface="Courier New" panose="02070309020205020404" pitchFamily="49" charset="0"/>
                <a:cs typeface="Courier New" panose="02070309020205020404" pitchFamily="49" charset="0"/>
              </a:rPr>
              <a:t>schemaRegistry</a:t>
            </a:r>
            <a:r>
              <a:rPr lang="fr-FR" sz="1600" dirty="0">
                <a:latin typeface="Courier New" panose="02070309020205020404" pitchFamily="49" charset="0"/>
                <a:cs typeface="Courier New" panose="02070309020205020404" pitchFamily="49" charset="0"/>
              </a:rPr>
              <a:t> = new </a:t>
            </a:r>
            <a:r>
              <a:rPr lang="fr-FR" sz="1600" dirty="0" err="1">
                <a:latin typeface="Courier New" panose="02070309020205020404" pitchFamily="49" charset="0"/>
                <a:cs typeface="Courier New" panose="02070309020205020404" pitchFamily="49" charset="0"/>
              </a:rPr>
              <a:t>CachedSchemaRegistryClient</a:t>
            </a:r>
            <a:r>
              <a:rPr lang="fr-FR" sz="1600" dirty="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SchemaRegistryConfig</a:t>
            </a:r>
            <a:r>
              <a:rPr lang="fr-FR" sz="1600" dirty="0">
                <a:latin typeface="Courier New" panose="02070309020205020404" pitchFamily="49" charset="0"/>
                <a:cs typeface="Courier New" panose="02070309020205020404" pitchFamily="49" charset="0"/>
              </a:rPr>
              <a:t> { Url = </a:t>
            </a:r>
            <a:r>
              <a:rPr lang="fr-FR" sz="1600" dirty="0" err="1">
                <a:latin typeface="Courier New" panose="02070309020205020404" pitchFamily="49" charset="0"/>
                <a:cs typeface="Courier New" panose="02070309020205020404" pitchFamily="49" charset="0"/>
              </a:rPr>
              <a:t>schemaRegistryUrl</a:t>
            </a:r>
            <a:r>
              <a:rPr lang="fr-FR" sz="1600" dirty="0">
                <a:latin typeface="Courier New" panose="02070309020205020404" pitchFamily="49" charset="0"/>
                <a:cs typeface="Courier New" panose="02070309020205020404" pitchFamily="49" charset="0"/>
              </a:rPr>
              <a:t> });</a:t>
            </a:r>
          </a:p>
          <a:p>
            <a:pPr lvl="0">
              <a:spcAft>
                <a:spcPts val="0"/>
              </a:spcAft>
            </a:pPr>
            <a:endParaRPr lang="fr-FR" sz="1600" dirty="0" smtClean="0">
              <a:latin typeface="Courier New" panose="02070309020205020404" pitchFamily="49" charset="0"/>
              <a:cs typeface="Courier New" panose="02070309020205020404" pitchFamily="49" charset="0"/>
            </a:endParaRPr>
          </a:p>
          <a:p>
            <a:pPr lvl="0">
              <a:spcAft>
                <a:spcPts val="0"/>
              </a:spcAft>
            </a:pPr>
            <a:r>
              <a:rPr lang="fr-FR" sz="1600" dirty="0" smtClean="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ProducerBuilder</a:t>
            </a:r>
            <a:r>
              <a:rPr lang="fr-FR" sz="1600" dirty="0">
                <a:latin typeface="Courier New" panose="02070309020205020404" pitchFamily="49" charset="0"/>
                <a:cs typeface="Courier New" panose="02070309020205020404" pitchFamily="49" charset="0"/>
              </a:rPr>
              <a:t>&lt;long, Coursier&gt;(_config)</a:t>
            </a:r>
          </a:p>
          <a:p>
            <a:pPr lvl="0">
              <a:spcAft>
                <a:spcPts val="0"/>
              </a:spcAft>
            </a:pPr>
            <a:r>
              <a:rPr lang="fr-FR" sz="1600" b="1" dirty="0" smtClean="0">
                <a:solidFill>
                  <a:srgbClr val="002060"/>
                </a:solidFill>
                <a:latin typeface="Courier New" panose="02070309020205020404" pitchFamily="49" charset="0"/>
                <a:cs typeface="Courier New" panose="02070309020205020404" pitchFamily="49" charset="0"/>
              </a:rPr>
              <a:t>.</a:t>
            </a:r>
            <a:r>
              <a:rPr lang="fr-FR" sz="1600" b="1" dirty="0" err="1">
                <a:solidFill>
                  <a:srgbClr val="002060"/>
                </a:solidFill>
                <a:latin typeface="Courier New" panose="02070309020205020404" pitchFamily="49" charset="0"/>
                <a:cs typeface="Courier New" panose="02070309020205020404" pitchFamily="49" charset="0"/>
              </a:rPr>
              <a:t>SetValueSerializer</a:t>
            </a:r>
            <a:r>
              <a:rPr lang="fr-FR" sz="1600" b="1" dirty="0">
                <a:solidFill>
                  <a:srgbClr val="002060"/>
                </a:solidFill>
                <a:latin typeface="Courier New" panose="02070309020205020404" pitchFamily="49" charset="0"/>
                <a:cs typeface="Courier New" panose="02070309020205020404" pitchFamily="49" charset="0"/>
              </a:rPr>
              <a:t>(new </a:t>
            </a:r>
            <a:r>
              <a:rPr lang="fr-FR" sz="1600" b="1" dirty="0" err="1">
                <a:solidFill>
                  <a:srgbClr val="002060"/>
                </a:solidFill>
                <a:latin typeface="Courier New" panose="02070309020205020404" pitchFamily="49" charset="0"/>
                <a:cs typeface="Courier New" panose="02070309020205020404" pitchFamily="49" charset="0"/>
              </a:rPr>
              <a:t>AvroSerializer</a:t>
            </a:r>
            <a:r>
              <a:rPr lang="fr-FR" sz="1600" b="1" dirty="0">
                <a:solidFill>
                  <a:srgbClr val="002060"/>
                </a:solidFill>
                <a:latin typeface="Courier New" panose="02070309020205020404" pitchFamily="49" charset="0"/>
                <a:cs typeface="Courier New" panose="02070309020205020404" pitchFamily="49" charset="0"/>
              </a:rPr>
              <a:t>&lt;Coursier&gt;(</a:t>
            </a:r>
            <a:r>
              <a:rPr lang="fr-FR" sz="1600" b="1" dirty="0" err="1">
                <a:solidFill>
                  <a:srgbClr val="002060"/>
                </a:solidFill>
                <a:latin typeface="Courier New" panose="02070309020205020404" pitchFamily="49" charset="0"/>
                <a:cs typeface="Courier New" panose="02070309020205020404" pitchFamily="49" charset="0"/>
              </a:rPr>
              <a:t>schemaRegistry</a:t>
            </a:r>
            <a:r>
              <a:rPr lang="fr-FR" sz="1600" b="1" dirty="0">
                <a:solidFill>
                  <a:srgbClr val="002060"/>
                </a:solidFill>
                <a:latin typeface="Courier New" panose="02070309020205020404" pitchFamily="49" charset="0"/>
                <a:cs typeface="Courier New" panose="02070309020205020404" pitchFamily="49" charset="0"/>
              </a:rPr>
              <a:t>))</a:t>
            </a:r>
          </a:p>
          <a:p>
            <a:pPr lvl="0">
              <a:spcAft>
                <a:spcPts val="0"/>
              </a:spcAft>
            </a:pPr>
            <a:r>
              <a:rPr lang="fr-FR" sz="1600" dirty="0">
                <a:latin typeface="Courier New" panose="02070309020205020404" pitchFamily="49" charset="0"/>
                <a:cs typeface="Courier New" panose="02070309020205020404" pitchFamily="49" charset="0"/>
              </a:rPr>
              <a:t>            .</a:t>
            </a:r>
            <a:r>
              <a:rPr lang="fr-FR" sz="1600" dirty="0" err="1">
                <a:latin typeface="Courier New" panose="02070309020205020404" pitchFamily="49" charset="0"/>
                <a:cs typeface="Courier New" panose="02070309020205020404" pitchFamily="49" charset="0"/>
              </a:rPr>
              <a:t>Build</a:t>
            </a:r>
            <a:r>
              <a:rPr lang="fr-FR" sz="16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a:bodyPr>
          <a:lstStyle/>
          <a:p>
            <a:pPr lvl="0"/>
            <a:r>
              <a:rPr lang="fr-FR" dirty="0" smtClean="0"/>
              <a:t>Le consommateur doit utiliser </a:t>
            </a:r>
            <a:r>
              <a:rPr lang="fr-FR" i="1" dirty="0" err="1" smtClean="0"/>
              <a:t>AvroDeserializer</a:t>
            </a:r>
            <a:r>
              <a:rPr lang="fr-FR" dirty="0"/>
              <a:t/>
            </a:r>
            <a:br>
              <a:rPr lang="fr-FR" dirty="0"/>
            </a:br>
            <a:r>
              <a:rPr lang="fr-FR" sz="1700" dirty="0" err="1">
                <a:latin typeface="Courier New" panose="02070309020205020404" pitchFamily="49" charset="0"/>
                <a:cs typeface="Courier New" panose="02070309020205020404" pitchFamily="49" charset="0"/>
              </a:rPr>
              <a:t>SetValueDeserializer</a:t>
            </a:r>
            <a:r>
              <a:rPr lang="fr-FR" sz="1700" dirty="0">
                <a:latin typeface="Courier New" panose="02070309020205020404" pitchFamily="49" charset="0"/>
                <a:cs typeface="Courier New" panose="02070309020205020404" pitchFamily="49" charset="0"/>
              </a:rPr>
              <a:t>(</a:t>
            </a:r>
            <a:r>
              <a:rPr lang="fr-FR" sz="1700" b="1" dirty="0">
                <a:solidFill>
                  <a:srgbClr val="002060"/>
                </a:solidFill>
                <a:latin typeface="Courier New" panose="02070309020205020404" pitchFamily="49" charset="0"/>
                <a:cs typeface="Courier New" panose="02070309020205020404" pitchFamily="49" charset="0"/>
              </a:rPr>
              <a:t>new </a:t>
            </a:r>
            <a:r>
              <a:rPr lang="fr-FR" sz="1700" b="1" dirty="0" err="1">
                <a:solidFill>
                  <a:srgbClr val="002060"/>
                </a:solidFill>
                <a:latin typeface="Courier New" panose="02070309020205020404" pitchFamily="49" charset="0"/>
                <a:cs typeface="Courier New" panose="02070309020205020404" pitchFamily="49" charset="0"/>
              </a:rPr>
              <a:t>AvroDeserializer</a:t>
            </a:r>
            <a:r>
              <a:rPr lang="fr-FR" sz="1700" b="1" dirty="0">
                <a:solidFill>
                  <a:srgbClr val="002060"/>
                </a:solidFill>
                <a:latin typeface="Courier New" panose="02070309020205020404" pitchFamily="49" charset="0"/>
                <a:cs typeface="Courier New" panose="02070309020205020404" pitchFamily="49" charset="0"/>
              </a:rPr>
              <a:t>&lt;</a:t>
            </a:r>
            <a:r>
              <a:rPr lang="fr-FR" sz="1700" b="1" dirty="0" err="1">
                <a:solidFill>
                  <a:srgbClr val="002060"/>
                </a:solidFill>
                <a:latin typeface="Courier New" panose="02070309020205020404" pitchFamily="49" charset="0"/>
                <a:cs typeface="Courier New" panose="02070309020205020404" pitchFamily="49" charset="0"/>
              </a:rPr>
              <a:t>GenericRecord</a:t>
            </a:r>
            <a:r>
              <a:rPr lang="fr-FR" sz="1700" b="1" dirty="0">
                <a:solidFill>
                  <a:srgbClr val="002060"/>
                </a:solidFill>
                <a:latin typeface="Courier New" panose="02070309020205020404" pitchFamily="49" charset="0"/>
                <a:cs typeface="Courier New" panose="02070309020205020404" pitchFamily="49" charset="0"/>
              </a:rPr>
              <a:t>&gt;(</a:t>
            </a:r>
            <a:r>
              <a:rPr lang="fr-FR" sz="1700" b="1" dirty="0" err="1" smtClean="0">
                <a:solidFill>
                  <a:srgbClr val="002060"/>
                </a:solidFill>
                <a:latin typeface="Courier New" panose="02070309020205020404" pitchFamily="49" charset="0"/>
                <a:cs typeface="Courier New" panose="02070309020205020404" pitchFamily="49" charset="0"/>
              </a:rPr>
              <a:t>schemaRegistryClient</a:t>
            </a:r>
            <a:r>
              <a:rPr lang="fr-FR" sz="1700" b="1" dirty="0" smtClean="0">
                <a:solidFill>
                  <a:srgbClr val="002060"/>
                </a:solidFill>
                <a:latin typeface="Courier New" panose="02070309020205020404" pitchFamily="49" charset="0"/>
                <a:cs typeface="Courier New" panose="02070309020205020404" pitchFamily="49" charset="0"/>
              </a:rPr>
              <a:t>).</a:t>
            </a:r>
            <a:r>
              <a:rPr lang="fr-FR" sz="1700" b="1" dirty="0" err="1">
                <a:solidFill>
                  <a:srgbClr val="002060"/>
                </a:solidFill>
                <a:latin typeface="Courier New" panose="02070309020205020404" pitchFamily="49" charset="0"/>
                <a:cs typeface="Courier New" panose="02070309020205020404" pitchFamily="49" charset="0"/>
              </a:rPr>
              <a:t>AsSyncOverAsync</a:t>
            </a:r>
            <a:r>
              <a:rPr lang="fr-FR" sz="1700" b="1" dirty="0" smtClean="0">
                <a:solidFill>
                  <a:srgbClr val="002060"/>
                </a:solidFill>
                <a:latin typeface="Courier New" panose="02070309020205020404" pitchFamily="49" charset="0"/>
                <a:cs typeface="Courier New" panose="02070309020205020404" pitchFamily="49" charset="0"/>
              </a:rPr>
              <a:t>()</a:t>
            </a:r>
            <a:r>
              <a:rPr lang="fr-FR" sz="1700" dirty="0" smtClean="0">
                <a:latin typeface="Courier New" panose="02070309020205020404" pitchFamily="49" charset="0"/>
                <a:cs typeface="Courier New" panose="02070309020205020404" pitchFamily="49" charset="0"/>
              </a:rPr>
              <a:t>)</a:t>
            </a:r>
          </a:p>
          <a:p>
            <a:pPr lvl="0"/>
            <a:r>
              <a:rPr lang="fr-FR" dirty="0" smtClean="0"/>
              <a:t>Il </a:t>
            </a:r>
            <a:r>
              <a:rPr lang="fr-FR" dirty="0"/>
              <a:t>peut récupérer les messages sous la forme de </a:t>
            </a:r>
            <a:r>
              <a:rPr lang="fr-FR" b="1" i="1" dirty="0" err="1">
                <a:solidFill>
                  <a:srgbClr val="355269"/>
                </a:solidFill>
              </a:rPr>
              <a:t>GenericRecord</a:t>
            </a:r>
            <a:r>
              <a:rPr lang="fr-FR" dirty="0"/>
              <a:t> plutôt que des classes spécialisés</a:t>
            </a:r>
            <a:r>
              <a:rPr lang="fr-FR" dirty="0" smtClean="0"/>
              <a:t>.</a:t>
            </a:r>
          </a:p>
          <a:p>
            <a:pPr lvl="0">
              <a:spcAft>
                <a:spcPts val="0"/>
              </a:spcAft>
            </a:pPr>
            <a:r>
              <a:rPr lang="fr-FR" sz="1600" dirty="0">
                <a:latin typeface="Courier New" panose="02070309020205020404" pitchFamily="49" charset="0"/>
                <a:cs typeface="Courier New" panose="02070309020205020404" pitchFamily="49" charset="0"/>
              </a:rPr>
              <a:t>var </a:t>
            </a:r>
            <a:r>
              <a:rPr lang="fr-FR" sz="1600" dirty="0" err="1">
                <a:latin typeface="Courier New" panose="02070309020205020404" pitchFamily="49" charset="0"/>
                <a:cs typeface="Courier New" panose="02070309020205020404" pitchFamily="49" charset="0"/>
              </a:rPr>
              <a:t>consumeResult</a:t>
            </a:r>
            <a:r>
              <a:rPr lang="fr-FR" sz="1600" dirty="0">
                <a:latin typeface="Courier New" panose="02070309020205020404" pitchFamily="49" charset="0"/>
                <a:cs typeface="Courier New" panose="02070309020205020404" pitchFamily="49" charset="0"/>
              </a:rPr>
              <a:t> = </a:t>
            </a:r>
            <a:r>
              <a:rPr lang="fr-FR" sz="1600" dirty="0" err="1">
                <a:latin typeface="Courier New" panose="02070309020205020404" pitchFamily="49" charset="0"/>
                <a:cs typeface="Courier New" panose="02070309020205020404" pitchFamily="49" charset="0"/>
              </a:rPr>
              <a:t>consumer.Consume</a:t>
            </a:r>
            <a:r>
              <a:rPr lang="fr-FR" sz="1600" dirty="0">
                <a:latin typeface="Courier New" panose="02070309020205020404" pitchFamily="49" charset="0"/>
                <a:cs typeface="Courier New" panose="02070309020205020404" pitchFamily="49" charset="0"/>
              </a:rPr>
              <a:t>(</a:t>
            </a:r>
            <a:r>
              <a:rPr lang="fr-FR" sz="1600" dirty="0" err="1">
                <a:latin typeface="Courier New" panose="02070309020205020404" pitchFamily="49" charset="0"/>
                <a:cs typeface="Courier New" panose="02070309020205020404" pitchFamily="49" charset="0"/>
              </a:rPr>
              <a:t>cancellationToken</a:t>
            </a:r>
            <a:r>
              <a:rPr lang="fr-FR" sz="1600" dirty="0">
                <a:latin typeface="Courier New" panose="02070309020205020404" pitchFamily="49" charset="0"/>
                <a:cs typeface="Courier New" panose="02070309020205020404" pitchFamily="49" charset="0"/>
              </a:rPr>
              <a:t>);</a:t>
            </a:r>
          </a:p>
          <a:p>
            <a:pPr lvl="0">
              <a:spcAft>
                <a:spcPts val="0"/>
              </a:spcAft>
            </a:pPr>
            <a:r>
              <a:rPr lang="fr-FR" sz="1600" b="1" dirty="0" err="1">
                <a:solidFill>
                  <a:srgbClr val="002060"/>
                </a:solidFill>
                <a:latin typeface="Courier New" panose="02070309020205020404" pitchFamily="49" charset="0"/>
                <a:cs typeface="Courier New" panose="02070309020205020404" pitchFamily="49" charset="0"/>
              </a:rPr>
              <a:t>GenericRecord</a:t>
            </a:r>
            <a:r>
              <a:rPr lang="fr-FR" sz="1600" dirty="0">
                <a:latin typeface="Courier New" panose="02070309020205020404" pitchFamily="49" charset="0"/>
                <a:cs typeface="Courier New" panose="02070309020205020404" pitchFamily="49" charset="0"/>
              </a:rPr>
              <a:t> record = </a:t>
            </a:r>
            <a:r>
              <a:rPr lang="fr-FR" sz="1600" dirty="0" err="1">
                <a:latin typeface="Courier New" panose="02070309020205020404" pitchFamily="49" charset="0"/>
                <a:cs typeface="Courier New" panose="02070309020205020404" pitchFamily="49" charset="0"/>
              </a:rPr>
              <a:t>consumeResult.Message.Value</a:t>
            </a:r>
            <a:r>
              <a:rPr lang="fr-FR" sz="1600" dirty="0">
                <a:latin typeface="Courier New" panose="02070309020205020404" pitchFamily="49" charset="0"/>
                <a:cs typeface="Courier New" panose="02070309020205020404" pitchFamily="49" charset="0"/>
              </a:rPr>
              <a:t>;</a:t>
            </a:r>
          </a:p>
          <a:p>
            <a:pPr lvl="0">
              <a:spcAft>
                <a:spcPts val="0"/>
              </a:spcAft>
            </a:pPr>
            <a:endParaRPr lang="fr-FR" sz="1600" dirty="0">
              <a:latin typeface="Courier New" panose="02070309020205020404" pitchFamily="49" charset="0"/>
              <a:cs typeface="Courier New" panose="02070309020205020404" pitchFamily="49" charset="0"/>
            </a:endParaRPr>
          </a:p>
          <a:p>
            <a:pPr lvl="0">
              <a:spcAft>
                <a:spcPts val="0"/>
              </a:spcAft>
            </a:pPr>
            <a:r>
              <a:rPr lang="fr-FR" sz="1600" dirty="0" err="1">
                <a:latin typeface="Courier New" panose="02070309020205020404" pitchFamily="49" charset="0"/>
                <a:cs typeface="Courier New" panose="02070309020205020404" pitchFamily="49" charset="0"/>
              </a:rPr>
              <a:t>Console.WriteLine</a:t>
            </a:r>
            <a:r>
              <a:rPr lang="fr-FR" sz="1600" dirty="0">
                <a:latin typeface="Courier New" panose="02070309020205020404" pitchFamily="49" charset="0"/>
                <a:cs typeface="Courier New" panose="02070309020205020404" pitchFamily="49" charset="0"/>
              </a:rPr>
              <a:t>($"Position :  {record["position"]}");</a:t>
            </a:r>
          </a:p>
        </p:txBody>
      </p:sp>
      <p:sp>
        <p:nvSpPr>
          <p:cNvPr id="4" name="ZoneTexte 3"/>
          <p:cNvSpPr txBox="1"/>
          <p:nvPr/>
        </p:nvSpPr>
        <p:spPr>
          <a:xfrm>
            <a:off x="577080" y="6983999"/>
            <a:ext cx="37940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4 : Sérialisation Avro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b="1" dirty="0" err="1">
                <a:solidFill>
                  <a:srgbClr val="0D1F63"/>
                </a:solidFill>
              </a:rPr>
              <a:t>Connect</a:t>
            </a:r>
            <a:r>
              <a:rPr lang="fr-FR" b="1" dirty="0">
                <a:solidFill>
                  <a:srgbClr val="0D1F63"/>
                </a:solidFill>
              </a:rPr>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Kafka Connect</a:t>
            </a:r>
            <a:r>
              <a:rPr lang="fr-FR"/>
              <a:t> permet d’intégrer Apache Kafka avec d’autres systèmes en utilisant des connecteurs.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Ingérer des bases de données volumineuses, des données de monitoring dans des topics avec des latences minimales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Exporter des topics vers des supports persistants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normAutofit fontScale="92500" lnSpcReduction="20000"/>
          </a:bodyPr>
          <a:lstStyle/>
          <a:p>
            <a:pPr lvl="0">
              <a:buSzPct val="45000"/>
              <a:buFont typeface="StarSymbol"/>
              <a:buChar char="●"/>
            </a:pPr>
            <a:r>
              <a:rPr lang="fr-FR"/>
              <a:t>Un cadre commun pour les connecteurs qui standardisent l’intégration</a:t>
            </a:r>
          </a:p>
          <a:p>
            <a:pPr lvl="0">
              <a:buSzPct val="45000"/>
              <a:buFont typeface="StarSymbol"/>
              <a:buChar char="●"/>
            </a:pPr>
            <a:r>
              <a:rPr lang="fr-FR"/>
              <a:t>Mode distribué ou standalone</a:t>
            </a:r>
          </a:p>
          <a:p>
            <a:pPr lvl="0">
              <a:buSzPct val="45000"/>
              <a:buFont typeface="StarSymbol"/>
              <a:buChar char="●"/>
            </a:pPr>
            <a:r>
              <a:rPr lang="fr-FR"/>
              <a:t>Une interface REST permettant de gérer facilement les connecteurs</a:t>
            </a:r>
          </a:p>
          <a:p>
            <a:pPr lvl="0">
              <a:buSzPct val="45000"/>
              <a:buFont typeface="StarSymbol"/>
              <a:buChar char="●"/>
            </a:pPr>
            <a:r>
              <a:rPr lang="fr-FR"/>
              <a:t>Gestion automatique des offsets</a:t>
            </a:r>
          </a:p>
          <a:p>
            <a:pPr lvl="0">
              <a:buSzPct val="45000"/>
              <a:buFont typeface="StarSymbol"/>
              <a:buChar char="●"/>
            </a:pPr>
            <a:r>
              <a:rPr lang="fr-FR"/>
              <a:t>Distribué et scalable : Possibilité de scaler les workers, basé sur la gestion de groupe  </a:t>
            </a:r>
          </a:p>
          <a:p>
            <a:pPr lvl="0">
              <a:buSzPct val="45000"/>
              <a:buFont typeface="StarSymbol"/>
              <a:buChar char="●"/>
            </a:pPr>
            <a:r>
              <a:rPr lang="fr-FR"/>
              <a:t>Intégration vers les systèmes de streaming ou batch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standalone</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Pour démarrer </a:t>
            </a:r>
            <a:r>
              <a:rPr lang="fr-FR" i="1"/>
              <a:t>Kafka Connect</a:t>
            </a:r>
            <a:r>
              <a:rPr lang="fr-FR"/>
              <a:t> en mode standalone</a:t>
            </a:r>
          </a:p>
          <a:p>
            <a:pPr lvl="0"/>
            <a:r>
              <a:rPr lang="fr-FR" sz="2200">
                <a:latin typeface="Courier new" pitchFamily="49"/>
              </a:rPr>
              <a:t>&gt; bin/connect-standalone.sh config/connect-standalone.properties connector1.properties [connector2.properties …]</a:t>
            </a:r>
          </a:p>
          <a:p>
            <a:pPr lvl="0"/>
            <a:endParaRPr lang="fr-FR"/>
          </a:p>
          <a:p>
            <a:pPr lvl="0"/>
            <a:r>
              <a:rPr lang="fr-FR"/>
              <a:t>Le premier paramètre contient la configuration pour le worker. Il inclut entre autres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bootstrap.servers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 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offset.storage.file.filename</a:t>
            </a:r>
            <a:r>
              <a:rPr lang="fr-FR" sz="3200">
                <a:solidFill>
                  <a:srgbClr val="000000"/>
                </a:solidFill>
                <a:latin typeface="Tahoma" pitchFamily="34"/>
                <a:cs typeface="Lucida Sans Unicode" pitchFamily="34"/>
              </a:rPr>
              <a:t> : Fichier pour stocker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plugin.path : </a:t>
            </a:r>
            <a:r>
              <a:rPr lang="fr-FR" sz="3200">
                <a:solidFill>
                  <a:srgbClr val="000000"/>
                </a:solidFill>
                <a:latin typeface="Tahoma" pitchFamily="34"/>
                <a:cs typeface="Lucida Sans Unicode" pitchFamily="34"/>
              </a:rPr>
              <a:t>Une liste de chemins qui contiennent les plugins KafkaConnect (connecteurs, convertisseurs, transformations).</a:t>
            </a:r>
          </a:p>
          <a:p>
            <a:pPr lvl="0"/>
            <a:r>
              <a:rPr lang="fr-FR"/>
              <a:t>Les autres paramètres définissent les configurations des différents connecteurs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Après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81399" y="2636280"/>
            <a:ext cx="6171840" cy="4283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distribué</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mode distribué gère le scaling dynamique et offre la tolérance aux pannes</a:t>
            </a:r>
          </a:p>
          <a:p>
            <a:pPr lvl="0"/>
            <a:r>
              <a:rPr lang="fr-FR"/>
              <a:t>Pour démarrer en mode distribué :</a:t>
            </a:r>
          </a:p>
          <a:p>
            <a:pPr lvl="0"/>
            <a:r>
              <a:rPr lang="fr-FR" sz="2400">
                <a:latin typeface="Courier new" pitchFamily="49"/>
              </a:rPr>
              <a:t>&gt; bin/connect-distributed.sh </a:t>
            </a:r>
            <a:br>
              <a:rPr lang="fr-FR" sz="2400">
                <a:latin typeface="Courier new" pitchFamily="49"/>
              </a:rPr>
            </a:br>
            <a:r>
              <a:rPr lang="fr-FR" sz="2400">
                <a:latin typeface="Courier new" pitchFamily="49"/>
              </a:rPr>
              <a:t>  config/connect-distributed.properties</a:t>
            </a:r>
          </a:p>
          <a:p>
            <a:pPr lvl="0"/>
            <a:r>
              <a:rPr lang="fr-FR"/>
              <a:t>En mode distribué, </a:t>
            </a:r>
            <a:r>
              <a:rPr lang="fr-FR" i="1"/>
              <a:t>Kafka Connect</a:t>
            </a:r>
            <a:r>
              <a:rPr lang="fr-FR"/>
              <a:t> stocke les offsets, les configuration et les statuts des taches dans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contrôler, le nombre de partitions et le facteur de réplication utilisés, il est recommandé de créer manuellement ces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Configurations supplémentaires en mode distribué</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i="1">
                <a:solidFill>
                  <a:srgbClr val="0D1F63"/>
                </a:solidFill>
              </a:rPr>
              <a:t>group.id</a:t>
            </a:r>
            <a:r>
              <a:rPr lang="fr-FR"/>
              <a:t> (</a:t>
            </a:r>
            <a:r>
              <a:rPr lang="fr-FR" i="1"/>
              <a:t>connect-cluster</a:t>
            </a:r>
            <a:r>
              <a:rPr lang="fr-FR"/>
              <a:t> par défaut) : nom unique pour former le groupe</a:t>
            </a:r>
          </a:p>
          <a:p>
            <a:pPr lvl="0"/>
            <a:r>
              <a:rPr lang="fr-FR" b="1" i="1">
                <a:solidFill>
                  <a:srgbClr val="0D1F63"/>
                </a:solidFill>
              </a:rPr>
              <a:t>config.storage.topic</a:t>
            </a:r>
            <a:r>
              <a:rPr lang="fr-FR"/>
              <a:t> (</a:t>
            </a:r>
            <a:r>
              <a:rPr lang="fr-FR" i="1"/>
              <a:t>connect-configs</a:t>
            </a:r>
            <a:r>
              <a:rPr lang="fr-FR"/>
              <a:t> par défaut) : </a:t>
            </a:r>
            <a:r>
              <a:rPr lang="fr-FR" i="1"/>
              <a:t>topic</a:t>
            </a:r>
            <a:r>
              <a:rPr lang="fr-FR"/>
              <a:t> utilisé pour stocker la configuration. </a:t>
            </a:r>
            <a:br>
              <a:rPr lang="fr-FR"/>
            </a:br>
            <a:r>
              <a:rPr lang="fr-FR" sz="2400"/>
              <a:t>Doit s'agir d'une rubrique à partition unique, hautement répliquée et compactée</a:t>
            </a:r>
            <a:r>
              <a:rPr lang="fr-FR" sz="2600"/>
              <a:t>.</a:t>
            </a:r>
            <a:br>
              <a:rPr lang="fr-FR" sz="2600"/>
            </a:br>
            <a:endParaRPr lang="fr-FR" sz="2600"/>
          </a:p>
          <a:p>
            <a:pPr lvl="0"/>
            <a:r>
              <a:rPr lang="fr-FR" b="1" i="1">
                <a:solidFill>
                  <a:srgbClr val="0D1F63"/>
                </a:solidFill>
              </a:rPr>
              <a:t>offset.storage.topic</a:t>
            </a:r>
            <a:r>
              <a:rPr lang="fr-FR"/>
              <a:t> (</a:t>
            </a:r>
            <a:r>
              <a:rPr lang="fr-FR" i="1"/>
              <a:t>connect-offsets</a:t>
            </a:r>
            <a:r>
              <a:rPr lang="fr-FR"/>
              <a:t> par défaut) : </a:t>
            </a:r>
            <a:r>
              <a:rPr lang="fr-FR" i="1"/>
              <a:t>topic</a:t>
            </a:r>
            <a:r>
              <a:rPr lang="fr-FR"/>
              <a:t> utilisé pour stocker les offsets; </a:t>
            </a:r>
            <a:br>
              <a:rPr lang="fr-FR"/>
            </a:br>
            <a:r>
              <a:rPr lang="fr-FR" sz="2400"/>
              <a:t>Doit avoir de nombreuses partitions, être répliquée et être configurée pour le compactage</a:t>
            </a:r>
            <a:br>
              <a:rPr lang="fr-FR" sz="2400"/>
            </a:br>
            <a:endParaRPr lang="fr-FR" sz="2400"/>
          </a:p>
          <a:p>
            <a:pPr lvl="0"/>
            <a:r>
              <a:rPr lang="fr-FR" b="1" i="1">
                <a:solidFill>
                  <a:srgbClr val="0D1F63"/>
                </a:solidFill>
              </a:rPr>
              <a:t>status.storage.topic</a:t>
            </a:r>
            <a:r>
              <a:rPr lang="fr-FR"/>
              <a:t> (</a:t>
            </a:r>
            <a:r>
              <a:rPr lang="fr-FR" i="1"/>
              <a:t>connect-status</a:t>
            </a:r>
            <a:r>
              <a:rPr lang="fr-FR"/>
              <a:t> par défaut) : topic utilisé pour stocker les états; </a:t>
            </a:r>
            <a:br>
              <a:rPr lang="fr-FR"/>
            </a:br>
            <a:r>
              <a:rPr lang="fr-FR" sz="2400"/>
              <a:t>Peut</a:t>
            </a:r>
            <a:r>
              <a:rPr lang="fr-FR" sz="2800"/>
              <a:t> </a:t>
            </a:r>
            <a:r>
              <a:rPr lang="fr-FR" sz="2400"/>
              <a:t>avoir plusieurs partitions et doit être répliquée et configurée pour le compactage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standalone, via un fichier </a:t>
            </a:r>
            <a:r>
              <a:rPr lang="fr-FR" sz="3200" i="1">
                <a:solidFill>
                  <a:srgbClr val="000000"/>
                </a:solidFill>
                <a:latin typeface="Tahoma" pitchFamily="34"/>
                <a:cs typeface="Lucida Sans Unicode" pitchFamily="34"/>
              </a:rPr>
              <a:t>.properties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distribué, via une API Rest .</a:t>
            </a:r>
          </a:p>
          <a:p>
            <a:pPr lvl="0"/>
            <a:r>
              <a:rPr lang="fr-FR"/>
              <a:t>Les valeurs sont très dépendantes du type de connecteur.</a:t>
            </a:r>
          </a:p>
          <a:p>
            <a:pPr lvl="0"/>
            <a:r>
              <a:rPr lang="fr-FR"/>
              <a:t>Comme valeur communes, on peut citer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name </a:t>
            </a:r>
            <a:r>
              <a:rPr lang="fr-FR" sz="3200">
                <a:solidFill>
                  <a:srgbClr val="000000"/>
                </a:solidFill>
                <a:latin typeface="Tahoma" pitchFamily="34"/>
                <a:cs typeface="Lucida Sans Unicode" pitchFamily="34"/>
              </a:rPr>
              <a:t>: Nom unique.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connector.class</a:t>
            </a:r>
            <a:r>
              <a:rPr lang="fr-FR" sz="3200">
                <a:solidFill>
                  <a:srgbClr val="000000"/>
                </a:solidFill>
                <a:latin typeface="Tahoma" pitchFamily="34"/>
                <a:cs typeface="Lucida Sans Unicode" pitchFamily="34"/>
              </a:rPr>
              <a:t> : Classe Java du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tasks.max</a:t>
            </a:r>
            <a:r>
              <a:rPr lang="fr-FR" sz="3200">
                <a:solidFill>
                  <a:srgbClr val="000000"/>
                </a:solidFill>
                <a:latin typeface="Tahoma" pitchFamily="34"/>
                <a:cs typeface="Lucida Sans Unicode" pitchFamily="34"/>
              </a:rPr>
              <a:t> : Maximum de tâches créés pour le connecteur. (degré de parallélisme)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a:t>
            </a:r>
            <a:r>
              <a:rPr lang="fr-FR" sz="3200">
                <a:solidFill>
                  <a:srgbClr val="000000"/>
                </a:solidFill>
                <a:latin typeface="Tahoma" pitchFamily="34"/>
                <a:cs typeface="Lucida Sans Unicode" pitchFamily="34"/>
              </a:rPr>
              <a:t>, </a:t>
            </a:r>
            <a:r>
              <a:rPr lang="fr-FR" sz="3200" b="1" i="1">
                <a:solidFill>
                  <a:srgbClr val="0D1F63"/>
                </a:solidFill>
                <a:latin typeface="Tahoma" pitchFamily="34"/>
                <a:cs typeface="Lucida Sans Unicode" pitchFamily="34"/>
              </a:rPr>
              <a:t>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b="1" i="1">
                <a:solidFill>
                  <a:srgbClr val="0D1F63"/>
                </a:solidFill>
                <a:latin typeface="Tahoma" pitchFamily="34"/>
                <a:cs typeface="Lucida Sans Unicode" pitchFamily="34"/>
              </a:rPr>
              <a:t>topics, </a:t>
            </a:r>
            <a:r>
              <a:rPr lang="fr-FR" sz="3200" b="1" i="1">
                <a:solidFill>
                  <a:srgbClr val="0D1F63"/>
                </a:solidFill>
                <a:latin typeface="Tahoma" pitchFamily="34"/>
                <a:cs typeface="Lucida Sans Unicode" pitchFamily="34"/>
              </a:rPr>
              <a:t>topics.regex, topic.prefix : </a:t>
            </a:r>
            <a:r>
              <a:rPr lang="fr-FR" sz="3200">
                <a:solidFill>
                  <a:srgbClr val="000000"/>
                </a:solidFill>
                <a:latin typeface="Tahoma" pitchFamily="34"/>
                <a:cs typeface="Lucida Sans Unicode" pitchFamily="34"/>
              </a:rPr>
              <a:t>Liste, expression régulière ou gabarit spécifiant les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i="1"/>
              <a:t>Confluent</a:t>
            </a:r>
            <a:r>
              <a:rPr lang="fr-FR"/>
              <a:t> offre de nombreux connecteurs</a:t>
            </a:r>
            <a:r>
              <a:rPr lang="fr-FR" baseline="30000"/>
              <a:t>1</a:t>
            </a:r>
            <a:r>
              <a:rPr lang="fr-F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Active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Amazon S3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Elasticsearch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FileStream Connector (Development and Testing)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IBM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JDBC Connector (Source et Sink)</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JMS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De nombreux éditeurs fournissent également leur connecteurs Kafka (Amazon, Azure, Google, Salesforce, TIBCO, MongoDB, ...)</a:t>
            </a:r>
          </a:p>
        </p:txBody>
      </p:sp>
      <p:sp>
        <p:nvSpPr>
          <p:cNvPr id="4" name="ZoneTexte 3"/>
          <p:cNvSpPr txBox="1"/>
          <p:nvPr/>
        </p:nvSpPr>
        <p:spPr>
          <a:xfrm>
            <a:off x="523799" y="7000559"/>
            <a:ext cx="555588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https://www.confluent.io/fr-fr/product/connectors/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Connecteur JDBC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800">
                <a:latin typeface="Courier new" pitchFamily="49"/>
              </a:rPr>
              <a:t>name=mysql-whitelist-timestamp-source</a:t>
            </a:r>
          </a:p>
          <a:p>
            <a:pPr lvl="0">
              <a:lnSpc>
                <a:spcPct val="100000"/>
              </a:lnSpc>
              <a:spcAft>
                <a:spcPts val="283"/>
              </a:spcAft>
            </a:pPr>
            <a:r>
              <a:rPr lang="fr-FR" sz="1800">
                <a:latin typeface="Courier new" pitchFamily="49"/>
              </a:rPr>
              <a:t>connector.class=io.confluent.connect.jdbc.JdbcSourceConnector</a:t>
            </a:r>
          </a:p>
          <a:p>
            <a:pPr lvl="0">
              <a:lnSpc>
                <a:spcPct val="100000"/>
              </a:lnSpc>
              <a:spcAft>
                <a:spcPts val="283"/>
              </a:spcAft>
            </a:pPr>
            <a:r>
              <a:rPr lang="fr-FR" sz="1800">
                <a:latin typeface="Courier new" pitchFamily="49"/>
              </a:rPr>
              <a:t>tasks.max=10</a:t>
            </a:r>
          </a:p>
          <a:p>
            <a:pPr lvl="0">
              <a:lnSpc>
                <a:spcPct val="100000"/>
              </a:lnSpc>
              <a:spcAft>
                <a:spcPts val="283"/>
              </a:spcAft>
            </a:pPr>
            <a:endParaRPr lang="fr-FR" sz="1800">
              <a:latin typeface="Courier new" pitchFamily="49"/>
            </a:endParaRPr>
          </a:p>
          <a:p>
            <a:pPr lvl="0">
              <a:lnSpc>
                <a:spcPct val="100000"/>
              </a:lnSpc>
              <a:spcAft>
                <a:spcPts val="283"/>
              </a:spcAft>
            </a:pPr>
            <a:r>
              <a:rPr lang="fr-FR" sz="1800">
                <a:latin typeface="Courier new" pitchFamily="49"/>
              </a:rPr>
              <a:t>connection.url=jdbc:mysql://mysql.example.com:3306/my_database?user=alice&amp;password=secret</a:t>
            </a:r>
          </a:p>
          <a:p>
            <a:pPr lvl="0">
              <a:lnSpc>
                <a:spcPct val="100000"/>
              </a:lnSpc>
              <a:spcAft>
                <a:spcPts val="283"/>
              </a:spcAft>
            </a:pPr>
            <a:r>
              <a:rPr lang="fr-FR" sz="1800">
                <a:latin typeface="Courier new" pitchFamily="49"/>
              </a:rPr>
              <a:t>table.whitelist=users,products,transactions</a:t>
            </a:r>
          </a:p>
          <a:p>
            <a:pPr lvl="0">
              <a:lnSpc>
                <a:spcPct val="100000"/>
              </a:lnSpc>
              <a:spcAft>
                <a:spcPts val="283"/>
              </a:spcAft>
            </a:pPr>
            <a:endParaRPr lang="fr-FR" sz="1800" b="1">
              <a:solidFill>
                <a:srgbClr val="006D6F"/>
              </a:solidFill>
              <a:latin typeface="Courier new" pitchFamily="49"/>
            </a:endParaRPr>
          </a:p>
          <a:p>
            <a:pPr lvl="0">
              <a:lnSpc>
                <a:spcPct val="100000"/>
              </a:lnSpc>
              <a:spcAft>
                <a:spcPts val="283"/>
              </a:spcAft>
            </a:pPr>
            <a:r>
              <a:rPr lang="fr-FR" sz="1800" b="1">
                <a:solidFill>
                  <a:srgbClr val="006D6F"/>
                </a:solidFill>
                <a:latin typeface="Courier new" pitchFamily="49"/>
              </a:rPr>
              <a:t># Pour détecter les nouveaux enregistrements</a:t>
            </a:r>
          </a:p>
          <a:p>
            <a:pPr lvl="0">
              <a:lnSpc>
                <a:spcPct val="100000"/>
              </a:lnSpc>
              <a:spcAft>
                <a:spcPts val="283"/>
              </a:spcAft>
            </a:pPr>
            <a:r>
              <a:rPr lang="fr-FR" sz="1800">
                <a:latin typeface="Courier new" pitchFamily="49"/>
              </a:rPr>
              <a:t>mode=timestamp+incrementing</a:t>
            </a:r>
          </a:p>
          <a:p>
            <a:pPr lvl="0">
              <a:lnSpc>
                <a:spcPct val="100000"/>
              </a:lnSpc>
              <a:spcAft>
                <a:spcPts val="283"/>
              </a:spcAft>
            </a:pPr>
            <a:r>
              <a:rPr lang="fr-FR" sz="1800">
                <a:latin typeface="Courier new" pitchFamily="49"/>
              </a:rPr>
              <a:t>timestamp.column.name=modified</a:t>
            </a:r>
          </a:p>
          <a:p>
            <a:pPr lvl="0">
              <a:lnSpc>
                <a:spcPct val="100000"/>
              </a:lnSpc>
              <a:spcAft>
                <a:spcPts val="283"/>
              </a:spcAft>
            </a:pPr>
            <a:r>
              <a:rPr lang="fr-FR" sz="1800">
                <a:latin typeface="Courier new" pitchFamily="49"/>
              </a:rPr>
              <a:t>incrementing.column.name=id</a:t>
            </a:r>
          </a:p>
          <a:p>
            <a:pPr lvl="0">
              <a:lnSpc>
                <a:spcPct val="100000"/>
              </a:lnSpc>
              <a:spcAft>
                <a:spcPts val="283"/>
              </a:spcAft>
            </a:pPr>
            <a:endParaRPr lang="fr-FR">
              <a:latin typeface="Courier new" pitchFamily="49"/>
            </a:endParaRPr>
          </a:p>
          <a:p>
            <a:pPr lvl="0">
              <a:lnSpc>
                <a:spcPct val="100000"/>
              </a:lnSpc>
              <a:spcAft>
                <a:spcPts val="283"/>
              </a:spcAft>
            </a:pPr>
            <a:r>
              <a:rPr lang="fr-FR" sz="1800">
                <a:latin typeface="Courier new" pitchFamily="49"/>
              </a:rPr>
              <a:t>topic.prefix=mysql-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Transformations</a:t>
            </a:r>
          </a:p>
        </p:txBody>
      </p:sp>
      <p:sp>
        <p:nvSpPr>
          <p:cNvPr id="3" name="Espace réservé du texte 2"/>
          <p:cNvSpPr txBox="1">
            <a:spLocks noGrp="1"/>
          </p:cNvSpPr>
          <p:nvPr>
            <p:ph type="body" idx="4294967295"/>
          </p:nvPr>
        </p:nvSpPr>
        <p:spPr/>
        <p:txBody>
          <a:bodyPr vert="horz">
            <a:normAutofit fontScale="92500" lnSpcReduction="10000"/>
          </a:bodyPr>
          <a:lstStyle/>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a:t>Une chaîne de transformation, s’appuyant sur des </a:t>
            </a:r>
            <a:r>
              <a:rPr lang="fr-FR" b="1" i="1">
                <a:solidFill>
                  <a:srgbClr val="0D1F63"/>
                </a:solidFill>
              </a:rPr>
              <a:t>transformers</a:t>
            </a:r>
            <a:r>
              <a:rPr lang="fr-FR"/>
              <a:t> prédéfinis, est spécifiée dans la configuration d’un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 </a:t>
            </a:r>
            <a:r>
              <a:rPr lang="fr-FR" sz="3200">
                <a:solidFill>
                  <a:srgbClr val="000000"/>
                </a:solidFill>
                <a:latin typeface="Tahoma" pitchFamily="34"/>
                <a:cs typeface="Lucida Sans Unicode" pitchFamily="34"/>
              </a:rPr>
              <a:t>: Liste d’aliases spécifiant la séquence des transformations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transforms.$alias.type</a:t>
            </a:r>
            <a:r>
              <a:rPr lang="fr-FR" sz="3200">
                <a:solidFill>
                  <a:srgbClr val="000000"/>
                </a:solidFill>
                <a:latin typeface="Tahoma" pitchFamily="34"/>
                <a:cs typeface="Lucida Sans Unicode" pitchFamily="34"/>
              </a:rPr>
              <a:t> : La classe utilisée pour la transformation.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transforms.$alias.$transformationSpecificConfig</a:t>
            </a:r>
            <a:r>
              <a:rPr lang="fr-FR" sz="3200">
                <a:solidFill>
                  <a:srgbClr val="000000"/>
                </a:solidFill>
                <a:latin typeface="Tahoma" pitchFamily="34"/>
                <a:cs typeface="Lucida Sans Unicode" pitchFamily="34"/>
              </a:rPr>
              <a:t> : Propriété spécifique d’un </a:t>
            </a:r>
            <a:r>
              <a:rPr lang="fr-FR" sz="3200" i="1">
                <a:solidFill>
                  <a:srgbClr val="000000"/>
                </a:solidFill>
                <a:latin typeface="Tahoma" pitchFamily="34"/>
                <a:cs typeface="Lucida Sans Unicode" pitchFamily="34"/>
              </a:rPr>
              <a:t>Transformer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de configuration</a:t>
            </a:r>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a:latin typeface="Courier new" pitchFamily="49"/>
              </a:rPr>
              <a:t>name=local-file-source</a:t>
            </a:r>
          </a:p>
          <a:p>
            <a:pPr lvl="0">
              <a:lnSpc>
                <a:spcPct val="100000"/>
              </a:lnSpc>
              <a:spcAft>
                <a:spcPts val="283"/>
              </a:spcAft>
            </a:pPr>
            <a:r>
              <a:rPr lang="fr-FR" sz="1300">
                <a:latin typeface="Courier new" pitchFamily="49"/>
              </a:rPr>
              <a:t>connector.class=FileStreamSource</a:t>
            </a:r>
          </a:p>
          <a:p>
            <a:pPr lvl="0">
              <a:lnSpc>
                <a:spcPct val="100000"/>
              </a:lnSpc>
              <a:spcAft>
                <a:spcPts val="283"/>
              </a:spcAft>
            </a:pPr>
            <a:r>
              <a:rPr lang="fr-FR" sz="1300">
                <a:latin typeface="Courier new" pitchFamily="49"/>
              </a:rPr>
              <a:t>tasks.max=1</a:t>
            </a:r>
          </a:p>
          <a:p>
            <a:pPr lvl="0">
              <a:lnSpc>
                <a:spcPct val="100000"/>
              </a:lnSpc>
              <a:spcAft>
                <a:spcPts val="283"/>
              </a:spcAft>
            </a:pPr>
            <a:r>
              <a:rPr lang="fr-FR" sz="1300">
                <a:latin typeface="Courier new" pitchFamily="49"/>
              </a:rPr>
              <a:t>file=test.txt</a:t>
            </a:r>
          </a:p>
          <a:p>
            <a:pPr lvl="0">
              <a:lnSpc>
                <a:spcPct val="100000"/>
              </a:lnSpc>
              <a:spcAft>
                <a:spcPts val="283"/>
              </a:spcAft>
            </a:pPr>
            <a:r>
              <a:rPr lang="fr-FR" sz="1300" b="1">
                <a:solidFill>
                  <a:srgbClr val="00A933"/>
                </a:solidFill>
                <a:latin typeface="Courier new" pitchFamily="49"/>
              </a:rPr>
              <a:t># Un sink défini un topic de destination</a:t>
            </a:r>
          </a:p>
          <a:p>
            <a:pPr lvl="0">
              <a:lnSpc>
                <a:spcPct val="100000"/>
              </a:lnSpc>
              <a:spcAft>
                <a:spcPts val="283"/>
              </a:spcAft>
            </a:pPr>
            <a:r>
              <a:rPr lang="fr-FR" sz="1300">
                <a:latin typeface="Courier new" pitchFamily="49"/>
              </a:rPr>
              <a:t>topic=connect-test</a:t>
            </a:r>
          </a:p>
          <a:p>
            <a:pPr lvl="0">
              <a:lnSpc>
                <a:spcPct val="100000"/>
              </a:lnSpc>
              <a:spcAft>
                <a:spcPts val="283"/>
              </a:spcAft>
            </a:pPr>
            <a:r>
              <a:rPr lang="fr-FR" sz="1300" b="1">
                <a:solidFill>
                  <a:srgbClr val="00A933"/>
                </a:solidFill>
                <a:latin typeface="Courier new" pitchFamily="49"/>
              </a:rPr>
              <a:t># 2 transformers nommés MakeMap et InsertSource</a:t>
            </a:r>
          </a:p>
          <a:p>
            <a:pPr lvl="0">
              <a:lnSpc>
                <a:spcPct val="100000"/>
              </a:lnSpc>
              <a:spcAft>
                <a:spcPts val="283"/>
              </a:spcAft>
            </a:pPr>
            <a:r>
              <a:rPr lang="fr-FR" sz="1300">
                <a:latin typeface="Courier new" pitchFamily="49"/>
              </a:rPr>
              <a:t>transforms=MakeMap, InsertSource</a:t>
            </a:r>
          </a:p>
          <a:p>
            <a:pPr lvl="0">
              <a:lnSpc>
                <a:spcPct val="100000"/>
              </a:lnSpc>
              <a:spcAft>
                <a:spcPts val="283"/>
              </a:spcAft>
            </a:pPr>
            <a:r>
              <a:rPr lang="fr-FR" sz="1300" b="1">
                <a:solidFill>
                  <a:srgbClr val="00A933"/>
                </a:solidFill>
                <a:latin typeface="Courier new" pitchFamily="49"/>
              </a:rPr>
              <a:t># La ligne du fichier devient le champ line</a:t>
            </a:r>
          </a:p>
          <a:p>
            <a:pPr lvl="0">
              <a:lnSpc>
                <a:spcPct val="100000"/>
              </a:lnSpc>
              <a:spcAft>
                <a:spcPts val="283"/>
              </a:spcAft>
            </a:pPr>
            <a:r>
              <a:rPr lang="fr-FR" sz="1300">
                <a:latin typeface="Courier new" pitchFamily="49"/>
              </a:rPr>
              <a:t>transforms.MakeMap.type=org.apache.kafka.connect.transforms.HoistField$Value</a:t>
            </a:r>
          </a:p>
          <a:p>
            <a:pPr lvl="0">
              <a:lnSpc>
                <a:spcPct val="100000"/>
              </a:lnSpc>
              <a:spcAft>
                <a:spcPts val="283"/>
              </a:spcAft>
            </a:pPr>
            <a:r>
              <a:rPr lang="fr-FR" sz="1300">
                <a:latin typeface="Courier new" pitchFamily="49"/>
              </a:rPr>
              <a:t>transforms.MakeMap.field=line</a:t>
            </a:r>
          </a:p>
          <a:p>
            <a:pPr lvl="0">
              <a:lnSpc>
                <a:spcPct val="100000"/>
              </a:lnSpc>
              <a:spcAft>
                <a:spcPts val="283"/>
              </a:spcAft>
            </a:pPr>
            <a:r>
              <a:rPr lang="fr-FR" sz="1300" b="1">
                <a:solidFill>
                  <a:srgbClr val="00A933"/>
                </a:solidFill>
                <a:latin typeface="Courier new" pitchFamily="49"/>
              </a:rPr>
              <a:t># Le champ data-source est ajouté avec une valeur statique</a:t>
            </a:r>
          </a:p>
          <a:p>
            <a:pPr lvl="0">
              <a:lnSpc>
                <a:spcPct val="100000"/>
              </a:lnSpc>
              <a:spcAft>
                <a:spcPts val="283"/>
              </a:spcAft>
            </a:pPr>
            <a:r>
              <a:rPr lang="fr-FR" sz="1300">
                <a:latin typeface="Courier new" pitchFamily="49"/>
              </a:rPr>
              <a:t>transforms.InsertSource.type=org.apache.kafka.connect.transforms.InsertField$Value</a:t>
            </a:r>
          </a:p>
          <a:p>
            <a:pPr lvl="0">
              <a:lnSpc>
                <a:spcPct val="100000"/>
              </a:lnSpc>
              <a:spcAft>
                <a:spcPts val="283"/>
              </a:spcAft>
            </a:pPr>
            <a:r>
              <a:rPr lang="fr-FR" sz="1300">
                <a:latin typeface="Courier new" pitchFamily="49"/>
              </a:rPr>
              <a:t>transforms.InsertSource.static.field=data_source</a:t>
            </a:r>
          </a:p>
          <a:p>
            <a:pPr lvl="0">
              <a:lnSpc>
                <a:spcPct val="100000"/>
              </a:lnSpc>
              <a:spcAft>
                <a:spcPts val="283"/>
              </a:spcAft>
            </a:pPr>
            <a:r>
              <a:rPr lang="fr-FR" sz="1300">
                <a:latin typeface="Courier new" pitchFamily="49"/>
              </a:rPr>
              <a:t>transforms.InsertSource.static.value=test-file-source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Transformers</a:t>
            </a:r>
            <a:r>
              <a:rPr lang="fr-FR"/>
              <a:t> disponibles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HoistField : </a:t>
            </a:r>
            <a:r>
              <a:rPr lang="fr-FR"/>
              <a:t>Encapsule l’événement entier dans un champ unique de type Struct ou Map</a:t>
            </a:r>
          </a:p>
          <a:p>
            <a:pPr lvl="0"/>
            <a:r>
              <a:rPr lang="fr-FR" b="1" i="1">
                <a:solidFill>
                  <a:srgbClr val="0D1F63"/>
                </a:solidFill>
              </a:rPr>
              <a:t>InsertField </a:t>
            </a:r>
            <a:r>
              <a:rPr lang="fr-FR"/>
              <a:t>: Ajout d’un champ avec des données statiques ou des méta-données de l’enregistrement</a:t>
            </a:r>
          </a:p>
          <a:p>
            <a:pPr lvl="0"/>
            <a:r>
              <a:rPr lang="fr-FR" b="1" i="1">
                <a:solidFill>
                  <a:srgbClr val="0D1F63"/>
                </a:solidFill>
              </a:rPr>
              <a:t>ReplaceField</a:t>
            </a:r>
            <a:r>
              <a:rPr lang="fr-FR"/>
              <a:t> : Filtrer ou renommer des champs</a:t>
            </a:r>
          </a:p>
          <a:p>
            <a:pPr lvl="0"/>
            <a:r>
              <a:rPr lang="fr-FR" b="1" i="1">
                <a:solidFill>
                  <a:srgbClr val="0D1F63"/>
                </a:solidFill>
              </a:rPr>
              <a:t>MaskField</a:t>
            </a:r>
            <a:r>
              <a:rPr lang="fr-FR"/>
              <a:t> : Remplace le champ avec une valeur nulle</a:t>
            </a:r>
          </a:p>
          <a:p>
            <a:pPr lvl="0"/>
            <a:r>
              <a:rPr lang="fr-FR" b="1" i="1">
                <a:solidFill>
                  <a:srgbClr val="0D1F63"/>
                </a:solidFill>
              </a:rPr>
              <a:t>ValueToKey</a:t>
            </a:r>
            <a:r>
              <a:rPr lang="fr-FR"/>
              <a:t> : Échange clé/valeur</a:t>
            </a:r>
          </a:p>
          <a:p>
            <a:pPr lvl="0"/>
            <a:r>
              <a:rPr lang="fr-FR" b="1" i="1">
                <a:solidFill>
                  <a:srgbClr val="0D1F63"/>
                </a:solidFill>
              </a:rPr>
              <a:t>ExtractField</a:t>
            </a:r>
            <a:r>
              <a:rPr lang="fr-FR"/>
              <a:t> : Construit le résultat à partir de l’extraction d’un champ spécifique</a:t>
            </a:r>
          </a:p>
          <a:p>
            <a:pPr lvl="0"/>
            <a:r>
              <a:rPr lang="fr-FR" b="1" i="1">
                <a:solidFill>
                  <a:srgbClr val="0D1F63"/>
                </a:solidFill>
              </a:rPr>
              <a:t>SetSchemaMetadata</a:t>
            </a:r>
            <a:r>
              <a:rPr lang="fr-FR"/>
              <a:t> : Modifie le nom du schéma ou la version</a:t>
            </a:r>
          </a:p>
          <a:p>
            <a:pPr lvl="0"/>
            <a:r>
              <a:rPr lang="fr-FR" b="1" i="1">
                <a:solidFill>
                  <a:srgbClr val="0D1F63"/>
                </a:solidFill>
              </a:rPr>
              <a:t>TimestampRouter</a:t>
            </a:r>
            <a:r>
              <a:rPr lang="fr-FR"/>
              <a:t> : Route le message en fonction du timestamp</a:t>
            </a:r>
          </a:p>
          <a:p>
            <a:pPr lvl="0"/>
            <a:r>
              <a:rPr lang="fr-FR" b="1" i="1">
                <a:solidFill>
                  <a:srgbClr val="0D1F63"/>
                </a:solidFill>
              </a:rPr>
              <a:t>RegexRouter</a:t>
            </a:r>
            <a:r>
              <a:rPr lang="fr-FR"/>
              <a:t> : Modifie le nom du topic le destination via une </a:t>
            </a:r>
            <a:r>
              <a:rPr lang="fr-FR" i="1"/>
              <a:t>regexp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 Rest</a:t>
            </a:r>
          </a:p>
        </p:txBody>
      </p:sp>
      <p:sp>
        <p:nvSpPr>
          <p:cNvPr id="3" name="Espace réservé du texte 2"/>
          <p:cNvSpPr txBox="1">
            <a:spLocks noGrp="1"/>
          </p:cNvSpPr>
          <p:nvPr>
            <p:ph type="body" idx="4294967295"/>
          </p:nvPr>
        </p:nvSpPr>
        <p:spPr/>
        <p:txBody>
          <a:bodyPr vert="horz">
            <a:normAutofit lnSpcReduction="10000"/>
          </a:bodyPr>
          <a:lstStyle/>
          <a:p>
            <a:pPr lvl="0"/>
            <a:r>
              <a:rPr lang="fr-FR"/>
              <a:t>L’adresse d’écoute de l’API REST peut être configuré via la propriété listeners</a:t>
            </a:r>
            <a:br>
              <a:rPr lang="fr-FR"/>
            </a:br>
            <a:r>
              <a:rPr lang="fr-FR" sz="1800">
                <a:latin typeface="Courier new" pitchFamily="49"/>
              </a:rPr>
              <a:t>listeners=http://localhost:8080,</a:t>
            </a:r>
            <a:r>
              <a:rPr lang="fr-FR" sz="1800">
                <a:latin typeface="Courier new" pitchFamily="49"/>
                <a:hlinkClick r:id="rId3"/>
              </a:rPr>
              <a:t>https://localhost:8443</a:t>
            </a:r>
          </a:p>
          <a:p>
            <a:pPr lvl="0"/>
            <a:endParaRPr lang="fr-FR"/>
          </a:p>
          <a:p>
            <a:pPr lvl="0"/>
            <a:r>
              <a:rPr lang="fr-FR"/>
              <a:t>Ces listeners sont également utilisés par la communication intra-cluster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utiliser d’autres Ips pour le cluster, positionner :</a:t>
            </a:r>
            <a:br>
              <a:rPr lang="fr-FR" sz="3200">
                <a:solidFill>
                  <a:srgbClr val="000000"/>
                </a:solidFill>
                <a:latin typeface="Tahoma" pitchFamily="34"/>
                <a:cs typeface="Lucida Sans Unicode" pitchFamily="34"/>
              </a:rPr>
            </a:br>
            <a:r>
              <a:rPr lang="fr-FR" sz="1800">
                <a:solidFill>
                  <a:srgbClr val="000000"/>
                </a:solidFill>
                <a:latin typeface="Courier new" pitchFamily="49"/>
                <a:cs typeface="Lucida Sans Unicode" pitchFamily="34"/>
              </a:rPr>
              <a:t>rest.advertised.listener</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GET /connectors</a:t>
            </a:r>
            <a:r>
              <a:rPr lang="fr-FR"/>
              <a:t> : Liste des connecteurs actifs</a:t>
            </a:r>
          </a:p>
          <a:p>
            <a:pPr lvl="0"/>
            <a:r>
              <a:rPr lang="fr-FR" b="1" i="1">
                <a:solidFill>
                  <a:srgbClr val="0D1F63"/>
                </a:solidFill>
              </a:rPr>
              <a:t>POST</a:t>
            </a:r>
            <a:r>
              <a:rPr lang="fr-FR"/>
              <a:t> </a:t>
            </a:r>
            <a:r>
              <a:rPr lang="fr-FR" b="1" i="1">
                <a:solidFill>
                  <a:srgbClr val="0D1F63"/>
                </a:solidFill>
              </a:rPr>
              <a:t>/connectors</a:t>
            </a:r>
            <a:r>
              <a:rPr lang="fr-FR"/>
              <a:t> : Création d’un nouveau connecteur</a:t>
            </a:r>
          </a:p>
          <a:p>
            <a:pPr lvl="0"/>
            <a:r>
              <a:rPr lang="fr-FR" b="1" i="1">
                <a:solidFill>
                  <a:srgbClr val="0D1F63"/>
                </a:solidFill>
              </a:rPr>
              <a:t>GET</a:t>
            </a:r>
            <a:r>
              <a:rPr lang="fr-FR"/>
              <a:t> </a:t>
            </a:r>
            <a:r>
              <a:rPr lang="fr-FR" b="1" i="1">
                <a:solidFill>
                  <a:srgbClr val="0D1F63"/>
                </a:solidFill>
              </a:rPr>
              <a:t>/connectors/{name}</a:t>
            </a:r>
            <a:r>
              <a:rPr lang="fr-FR"/>
              <a:t> : Information sur un connecteur (config et statuts et tasks)</a:t>
            </a:r>
          </a:p>
          <a:p>
            <a:pPr lvl="0"/>
            <a:r>
              <a:rPr lang="fr-FR" b="1" i="1">
                <a:solidFill>
                  <a:srgbClr val="0D1F63"/>
                </a:solidFill>
              </a:rPr>
              <a:t>PUT</a:t>
            </a:r>
            <a:r>
              <a:rPr lang="fr-FR"/>
              <a:t> </a:t>
            </a:r>
            <a:r>
              <a:rPr lang="fr-FR" b="1" i="1">
                <a:solidFill>
                  <a:srgbClr val="0D1F63"/>
                </a:solidFill>
              </a:rPr>
              <a:t>/connectors/{name}/config </a:t>
            </a:r>
            <a:r>
              <a:rPr lang="fr-FR"/>
              <a:t>: Mise à jour de la configuration</a:t>
            </a:r>
          </a:p>
          <a:p>
            <a:pPr lvl="0"/>
            <a:r>
              <a:rPr lang="fr-FR" b="1" i="1">
                <a:solidFill>
                  <a:srgbClr val="0D1F63"/>
                </a:solidFill>
              </a:rPr>
              <a:t>GET /connectors/{name}/tasks/{taskid}/status</a:t>
            </a:r>
            <a:r>
              <a:rPr lang="fr-FR"/>
              <a:t> : Statut d’une tâche</a:t>
            </a:r>
          </a:p>
          <a:p>
            <a:pPr lvl="0"/>
            <a:r>
              <a:rPr lang="fr-FR" b="1" i="1">
                <a:solidFill>
                  <a:srgbClr val="0D1F63"/>
                </a:solidFill>
              </a:rPr>
              <a:t>PUT</a:t>
            </a:r>
            <a:r>
              <a:rPr lang="fr-FR"/>
              <a:t> </a:t>
            </a:r>
            <a:r>
              <a:rPr lang="fr-FR" b="1" i="1">
                <a:solidFill>
                  <a:srgbClr val="0D1F63"/>
                </a:solidFill>
              </a:rPr>
              <a:t>/connectors/{name}/pause</a:t>
            </a:r>
            <a:r>
              <a:rPr lang="fr-FR"/>
              <a:t> : Mettre en pause le connecteur</a:t>
            </a:r>
          </a:p>
          <a:p>
            <a:pPr lvl="0"/>
            <a:r>
              <a:rPr lang="fr-FR" b="1" i="1">
                <a:solidFill>
                  <a:srgbClr val="0D1F63"/>
                </a:solidFill>
              </a:rPr>
              <a:t>PUT</a:t>
            </a:r>
            <a:r>
              <a:rPr lang="fr-FR"/>
              <a:t> </a:t>
            </a:r>
            <a:r>
              <a:rPr lang="fr-FR" b="1" i="1">
                <a:solidFill>
                  <a:srgbClr val="0D1F63"/>
                </a:solidFill>
              </a:rPr>
              <a:t>/connectors/{name}/resume</a:t>
            </a:r>
            <a:r>
              <a:rPr lang="fr-FR"/>
              <a:t> : Réactiver un connecteur</a:t>
            </a:r>
          </a:p>
          <a:p>
            <a:pPr lvl="0"/>
            <a:r>
              <a:rPr lang="fr-FR" b="1" i="1">
                <a:solidFill>
                  <a:srgbClr val="0D1F63"/>
                </a:solidFill>
              </a:rPr>
              <a:t>POST</a:t>
            </a:r>
            <a:r>
              <a:rPr lang="fr-FR"/>
              <a:t> </a:t>
            </a:r>
            <a:r>
              <a:rPr lang="fr-FR" b="1" i="1">
                <a:solidFill>
                  <a:srgbClr val="0D1F63"/>
                </a:solidFill>
              </a:rPr>
              <a:t>/connectors/{name}/restart</a:t>
            </a:r>
            <a:r>
              <a:rPr lang="fr-FR"/>
              <a:t> : Redémarrage après un plantage</a:t>
            </a:r>
          </a:p>
          <a:p>
            <a:pPr lvl="0"/>
            <a:r>
              <a:rPr lang="fr-FR" b="1" i="1">
                <a:solidFill>
                  <a:srgbClr val="0D1F63"/>
                </a:solidFill>
              </a:rPr>
              <a:t>DELETE</a:t>
            </a:r>
            <a:r>
              <a:rPr lang="fr-FR"/>
              <a:t> </a:t>
            </a:r>
            <a:r>
              <a:rPr lang="fr-FR" b="1" i="1">
                <a:solidFill>
                  <a:srgbClr val="0D1F63"/>
                </a:solidFill>
              </a:rPr>
              <a:t>/connectors/{name} </a:t>
            </a:r>
            <a:r>
              <a:rPr lang="fr-FR"/>
              <a:t>: Supprimer un connecteur</a:t>
            </a:r>
          </a:p>
        </p:txBody>
      </p:sp>
      <p:sp>
        <p:nvSpPr>
          <p:cNvPr id="4" name="ZoneTexte 3"/>
          <p:cNvSpPr txBox="1"/>
          <p:nvPr/>
        </p:nvSpPr>
        <p:spPr>
          <a:xfrm>
            <a:off x="576720" y="6983999"/>
            <a:ext cx="314639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6 : Connect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 micro-services</a:t>
            </a:r>
          </a:p>
        </p:txBody>
      </p:sp>
      <p:sp>
        <p:nvSpPr>
          <p:cNvPr id="3" name="Espace réservé du texte 2"/>
          <p:cNvSpPr txBox="1">
            <a:spLocks noGrp="1"/>
          </p:cNvSpPr>
          <p:nvPr>
            <p:ph type="body" idx="4294967295"/>
          </p:nvPr>
        </p:nvSpPr>
        <p:spPr>
          <a:xfrm>
            <a:off x="1091880" y="2366055"/>
            <a:ext cx="8459640" cy="4384800"/>
          </a:xfrm>
        </p:spPr>
        <p:txBody>
          <a:bodyPr vert="horz">
            <a:normAutofit/>
          </a:bodyPr>
          <a:lstStyle/>
          <a:p>
            <a:pPr lvl="0"/>
            <a:r>
              <a:rPr lang="fr-FR" dirty="0"/>
              <a:t>Kafka est souvent </a:t>
            </a:r>
            <a:r>
              <a:rPr lang="fr-FR" dirty="0" smtClean="0"/>
              <a:t>un « must-to-have » dans les architectures </a:t>
            </a:r>
            <a:r>
              <a:rPr lang="fr-FR" dirty="0"/>
              <a:t>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Permet </a:t>
            </a:r>
            <a:r>
              <a:rPr lang="fr-FR" sz="2800" dirty="0" smtClean="0">
                <a:solidFill>
                  <a:srgbClr val="000000"/>
                </a:solidFill>
                <a:latin typeface="Tahoma" pitchFamily="34"/>
                <a:cs typeface="Lucida Sans Unicode" pitchFamily="34"/>
              </a:rPr>
              <a:t>tous </a:t>
            </a:r>
            <a:r>
              <a:rPr lang="fr-FR" sz="2800" dirty="0">
                <a:solidFill>
                  <a:srgbClr val="000000"/>
                </a:solidFill>
                <a:latin typeface="Tahoma" pitchFamily="34"/>
                <a:cs typeface="Lucida Sans Unicode" pitchFamily="34"/>
              </a:rPr>
              <a:t>les styles d’interaction : </a:t>
            </a:r>
            <a:r>
              <a:rPr lang="fr-FR" sz="2800" dirty="0" smtClean="0">
                <a:solidFill>
                  <a:srgbClr val="000000"/>
                </a:solidFill>
                <a:latin typeface="Tahoma" pitchFamily="34"/>
                <a:cs typeface="Lucida Sans Unicode" pitchFamily="34"/>
              </a:rPr>
              <a:t/>
            </a:r>
            <a:br>
              <a:rPr lang="fr-FR" sz="2800" dirty="0" smtClean="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One </a:t>
            </a:r>
            <a:r>
              <a:rPr lang="fr-FR" dirty="0" err="1">
                <a:solidFill>
                  <a:srgbClr val="000000"/>
                </a:solidFill>
                <a:latin typeface="Tahoma" pitchFamily="34"/>
                <a:cs typeface="Lucida Sans Unicode" pitchFamily="34"/>
              </a:rPr>
              <a:t>way</a:t>
            </a:r>
            <a:r>
              <a:rPr lang="fr-FR" dirty="0">
                <a:solidFill>
                  <a:srgbClr val="000000"/>
                </a:solidFill>
                <a:latin typeface="Tahoma" pitchFamily="34"/>
                <a:cs typeface="Lucida Sans Unicode" pitchFamily="34"/>
              </a:rPr>
              <a:t> notification,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Requête/Réponse </a:t>
            </a:r>
            <a:r>
              <a:rPr lang="fr-FR" dirty="0">
                <a:solidFill>
                  <a:srgbClr val="000000"/>
                </a:solidFill>
                <a:latin typeface="Tahoma" pitchFamily="34"/>
                <a:cs typeface="Lucida Sans Unicode" pitchFamily="34"/>
              </a:rPr>
              <a:t>synchrone asynchrone,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err="1" smtClean="0">
                <a:solidFill>
                  <a:srgbClr val="000000"/>
                </a:solidFill>
                <a:latin typeface="Tahoma" pitchFamily="34"/>
                <a:cs typeface="Lucida Sans Unicode" pitchFamily="34"/>
              </a:rPr>
              <a:t>Publish</a:t>
            </a:r>
            <a:r>
              <a:rPr lang="fr-FR" dirty="0" smtClean="0">
                <a:solidFill>
                  <a:srgbClr val="000000"/>
                </a:solidFill>
                <a:latin typeface="Tahoma" pitchFamily="34"/>
                <a:cs typeface="Lucida Sans Unicode" pitchFamily="34"/>
              </a:rPr>
              <a:t> </a:t>
            </a:r>
            <a:r>
              <a:rPr lang="fr-FR" dirty="0">
                <a:solidFill>
                  <a:srgbClr val="000000"/>
                </a:solidFill>
                <a:latin typeface="Tahoma" pitchFamily="34"/>
                <a:cs typeface="Lucida Sans Unicode" pitchFamily="34"/>
              </a:rPr>
              <a:t>and </a:t>
            </a:r>
            <a:r>
              <a:rPr lang="fr-FR" dirty="0" err="1">
                <a:solidFill>
                  <a:srgbClr val="000000"/>
                </a:solidFill>
                <a:latin typeface="Tahoma" pitchFamily="34"/>
                <a:cs typeface="Lucida Sans Unicode" pitchFamily="34"/>
              </a:rPr>
              <a:t>Subscribe</a:t>
            </a:r>
            <a:r>
              <a:rPr lang="fr-FR" dirty="0">
                <a:solidFill>
                  <a:srgbClr val="000000"/>
                </a:solidFill>
                <a:latin typeface="Tahoma" pitchFamily="34"/>
                <a:cs typeface="Lucida Sans Unicode" pitchFamily="34"/>
              </a:rPr>
              <a:t>, </a:t>
            </a:r>
            <a:r>
              <a:rPr lang="fr-FR" dirty="0" err="1">
                <a:solidFill>
                  <a:srgbClr val="000000"/>
                </a:solidFill>
                <a:latin typeface="Tahoma" pitchFamily="34"/>
                <a:cs typeface="Lucida Sans Unicode" pitchFamily="34"/>
              </a:rPr>
              <a:t>Publish</a:t>
            </a:r>
            <a:r>
              <a:rPr lang="fr-FR" dirty="0">
                <a:solidFill>
                  <a:srgbClr val="000000"/>
                </a:solidFill>
                <a:latin typeface="Tahoma" pitchFamily="34"/>
                <a:cs typeface="Lucida Sans Unicode" pitchFamily="34"/>
              </a:rPr>
              <a:t> </a:t>
            </a:r>
            <a:r>
              <a:rPr lang="fr-FR" dirty="0" smtClean="0">
                <a:solidFill>
                  <a:srgbClr val="000000"/>
                </a:solidFill>
                <a:latin typeface="Tahoma" pitchFamily="34"/>
                <a:cs typeface="Lucida Sans Unicode" pitchFamily="34"/>
              </a:rPr>
              <a:t>avec ou sans réponse</a:t>
            </a:r>
            <a:endParaRPr lang="fr-FR"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Cité dans de nombreux patterns </a:t>
            </a:r>
            <a:r>
              <a:rPr lang="fr-FR" sz="2800" dirty="0">
                <a:solidFill>
                  <a:srgbClr val="000000"/>
                </a:solidFill>
                <a:latin typeface="Tahoma" pitchFamily="34"/>
                <a:cs typeface="Lucida Sans Unicode" pitchFamily="34"/>
              </a:rPr>
              <a:t>micro-services, par exemple SAGA</a:t>
            </a:r>
            <a:r>
              <a:rPr lang="fr-FR" sz="2400" baseline="30000" dirty="0">
                <a:solidFill>
                  <a:srgbClr val="000000"/>
                </a:solidFill>
                <a:latin typeface="Tahoma" pitchFamily="34"/>
                <a:cs typeface="Lucida Sans Unicode" pitchFamily="34"/>
              </a:rPr>
              <a:t>1</a:t>
            </a:r>
            <a:r>
              <a:rPr lang="fr-FR" sz="2800" dirty="0">
                <a:solidFill>
                  <a:srgbClr val="000000"/>
                </a:solidFill>
                <a:latin typeface="Tahoma" pitchFamily="34"/>
                <a:cs typeface="Lucida Sans Unicode" pitchFamily="34"/>
              </a:rPr>
              <a:t> (~ Transaction distribuée)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p:txBody>
      </p:sp>
      <p:sp>
        <p:nvSpPr>
          <p:cNvPr id="4" name="ZoneTexte 3"/>
          <p:cNvSpPr txBox="1"/>
          <p:nvPr/>
        </p:nvSpPr>
        <p:spPr>
          <a:xfrm>
            <a:off x="504719" y="6934319"/>
            <a:ext cx="533196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https://microservices.io/patterns/data/saga.html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indent="-311040" algn="ctr">
              <a:lnSpc>
                <a:spcPct val="95000"/>
              </a:lnSpc>
              <a:spcAft>
                <a:spcPts val="0"/>
              </a:spcAft>
            </a:pPr>
            <a:r>
              <a:rPr lang="fr-FR" dirty="0" err="1"/>
              <a:t>Schema</a:t>
            </a:r>
            <a:r>
              <a:rPr lang="fr-FR" dirty="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b="1" dirty="0">
                <a:solidFill>
                  <a:srgbClr val="0D1F63"/>
                </a:solidFill>
              </a:rPr>
              <a:t>Admin </a:t>
            </a:r>
            <a:r>
              <a:rPr lang="fr-FR" b="1" dirty="0" smtClean="0">
                <a:solidFill>
                  <a:srgbClr val="0D1F63"/>
                </a:solidFill>
              </a:rPr>
              <a:t>API</a:t>
            </a:r>
            <a:endParaRPr lang="fr-FR" b="1" dirty="0">
              <a:solidFill>
                <a:srgbClr val="0D1F63"/>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i="1"/>
              <a:t>Kafka</a:t>
            </a:r>
            <a:r>
              <a:rPr lang="fr-FR"/>
              <a:t> propose 2 autres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Admin API</a:t>
            </a:r>
            <a:r>
              <a:rPr lang="fr-FR" sz="2800" b="1" i="1" baseline="30000">
                <a:solidFill>
                  <a:srgbClr val="0D1F63"/>
                </a:solidFill>
                <a:latin typeface="Tahoma" pitchFamily="34"/>
                <a:cs typeface="Lucida Sans Unicode" pitchFamily="34"/>
              </a:rPr>
              <a:t>1</a:t>
            </a:r>
            <a:r>
              <a:rPr lang="fr-FR" sz="3200">
                <a:solidFill>
                  <a:srgbClr val="000000"/>
                </a:solidFill>
                <a:latin typeface="Tahoma" pitchFamily="34"/>
                <a:cs typeface="Lucida Sans Unicode" pitchFamily="34"/>
              </a:rPr>
              <a:t> : Client d’administration permettant de gérer et inspecter les topics, brokers, configurations et ACLs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Streams API</a:t>
            </a:r>
            <a:r>
              <a:rPr lang="fr-FR" sz="2800" b="1" i="1" baseline="30000">
                <a:solidFill>
                  <a:srgbClr val="0D1F63"/>
                </a:solidFill>
                <a:latin typeface="Tahoma" pitchFamily="34"/>
                <a:cs typeface="Lucida Sans Unicode" pitchFamily="34"/>
              </a:rPr>
              <a:t>2</a:t>
            </a:r>
            <a:r>
              <a:rPr lang="fr-FR" sz="3200">
                <a:solidFill>
                  <a:srgbClr val="000000"/>
                </a:solidFill>
                <a:latin typeface="Tahoma" pitchFamily="34"/>
                <a:cs typeface="Lucida Sans Unicode" pitchFamily="34"/>
              </a:rPr>
              <a:t> : Librairie cliente pour des micro-services dont les entrées/sorties sont des </a:t>
            </a:r>
            <a:r>
              <a:rPr lang="fr-FR" sz="3200" i="1">
                <a:solidFill>
                  <a:srgbClr val="000000"/>
                </a:solidFill>
                <a:latin typeface="Tahoma" pitchFamily="34"/>
                <a:cs typeface="Lucida Sans Unicode" pitchFamily="34"/>
              </a:rPr>
              <a:t>topics</a:t>
            </a:r>
            <a:r>
              <a:rPr lang="fr-FR" sz="3200">
                <a:solidFill>
                  <a:srgbClr val="000000"/>
                </a:solidFill>
                <a:latin typeface="Tahoma" pitchFamily="34"/>
                <a:cs typeface="Lucida Sans Unicode" pitchFamily="34"/>
              </a:rPr>
              <a:t> Kafka</a:t>
            </a:r>
          </a:p>
        </p:txBody>
      </p:sp>
      <p:sp>
        <p:nvSpPr>
          <p:cNvPr id="4" name="ZoneTexte 3"/>
          <p:cNvSpPr txBox="1"/>
          <p:nvPr/>
        </p:nvSpPr>
        <p:spPr>
          <a:xfrm>
            <a:off x="523440" y="6638760"/>
            <a:ext cx="596592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1. API existante dans les autres langages chez Confluent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2. Équivalent </a:t>
            </a:r>
            <a:r>
              <a:rPr lang="fr-FR" sz="2000" b="0" i="1" u="none" strike="noStrike" baseline="0" dirty="0" smtClean="0">
                <a:ln>
                  <a:noFill/>
                </a:ln>
                <a:solidFill>
                  <a:srgbClr val="000000"/>
                </a:solidFill>
                <a:latin typeface="Times New Roman" pitchFamily="18"/>
                <a:ea typeface="Lucida Sans Unicode" pitchFamily="34"/>
                <a:cs typeface="Lucida Sans Unicode" pitchFamily="34"/>
              </a:rPr>
              <a:t>.NET</a:t>
            </a:r>
            <a:r>
              <a:rPr lang="fr-FR" sz="2000" b="0" i="1" u="none" strike="noStrike" baseline="0" dirty="0">
                <a:ln>
                  <a:noFill/>
                </a:ln>
                <a:solidFill>
                  <a:srgbClr val="000000"/>
                </a:solidFill>
                <a:latin typeface="Times New Roman" pitchFamily="18"/>
                <a:ea typeface="Lucida Sans Unicode" pitchFamily="34"/>
                <a:cs typeface="Lucida Sans Unicode" pitchFamily="34"/>
              </a:rPr>
              <a:t> : </a:t>
            </a:r>
            <a:r>
              <a:rPr lang="fr-FR" sz="2000" b="0" i="1" u="none" strike="noStrike" baseline="0" dirty="0" err="1" smtClean="0">
                <a:ln>
                  <a:noFill/>
                </a:ln>
                <a:solidFill>
                  <a:srgbClr val="000000"/>
                </a:solidFill>
                <a:latin typeface="Times New Roman" pitchFamily="18"/>
                <a:ea typeface="Lucida Sans Unicode" pitchFamily="34"/>
                <a:cs typeface="Lucida Sans Unicode" pitchFamily="34"/>
              </a:rPr>
              <a:t>Streamiz</a:t>
            </a:r>
            <a:endParaRPr lang="fr-FR" sz="2000" b="0" i="1"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Admin </a:t>
            </a:r>
            <a:r>
              <a:rPr lang="fr-FR" dirty="0" smtClean="0"/>
              <a:t>: </a:t>
            </a:r>
            <a:r>
              <a:rPr lang="fr-FR" dirty="0"/>
              <a:t/>
            </a:r>
            <a:br>
              <a:rPr lang="fr-FR" dirty="0"/>
            </a:br>
            <a:r>
              <a:rPr lang="fr-FR" dirty="0"/>
              <a:t>Lister les configurations</a:t>
            </a:r>
          </a:p>
        </p:txBody>
      </p:sp>
      <p:sp>
        <p:nvSpPr>
          <p:cNvPr id="3" name="Espace réservé du texte 2"/>
          <p:cNvSpPr txBox="1">
            <a:spLocks noGrp="1"/>
          </p:cNvSpPr>
          <p:nvPr>
            <p:ph type="body" idx="4294967295"/>
          </p:nvPr>
        </p:nvSpPr>
        <p:spPr/>
        <p:txBody>
          <a:bodyPr vert="horz">
            <a:normAutofit fontScale="25000" lnSpcReduction="20000"/>
          </a:bodyPr>
          <a:lstStyle/>
          <a:p>
            <a:pPr lvl="0">
              <a:lnSpc>
                <a:spcPct val="100000"/>
              </a:lnSpc>
              <a:spcAft>
                <a:spcPts val="283"/>
              </a:spcAft>
            </a:pPr>
            <a:r>
              <a:rPr lang="fr-FR" dirty="0" smtClean="0">
                <a:latin typeface="Courier New" pitchFamily="49"/>
              </a:rPr>
              <a:t>class </a:t>
            </a:r>
            <a:r>
              <a:rPr lang="fr-FR" dirty="0" err="1" smtClean="0">
                <a:latin typeface="Courier New" pitchFamily="49"/>
              </a:rPr>
              <a:t>ListingConfigs</a:t>
            </a:r>
            <a:r>
              <a:rPr lang="fr-FR" dirty="0" smtClean="0">
                <a:latin typeface="Courier New" pitchFamily="49"/>
              </a:rPr>
              <a:t> {</a:t>
            </a:r>
            <a:endParaRPr lang="fr-FR" dirty="0">
              <a:latin typeface="Courier New" pitchFamily="49"/>
            </a:endParaRPr>
          </a:p>
          <a:p>
            <a:pPr lvl="0">
              <a:lnSpc>
                <a:spcPct val="100000"/>
              </a:lnSpc>
              <a:spcAft>
                <a:spcPts val="283"/>
              </a:spcAft>
            </a:pPr>
            <a:r>
              <a:rPr lang="fr-FR" dirty="0">
                <a:latin typeface="Courier New" pitchFamily="49"/>
              </a:rPr>
              <a:t>    public </a:t>
            </a:r>
            <a:r>
              <a:rPr lang="fr-FR" dirty="0" err="1">
                <a:latin typeface="Courier New" pitchFamily="49"/>
              </a:rPr>
              <a:t>static</a:t>
            </a:r>
            <a:r>
              <a:rPr lang="fr-FR" dirty="0">
                <a:latin typeface="Courier New" pitchFamily="49"/>
              </a:rPr>
              <a:t> </a:t>
            </a:r>
            <a:r>
              <a:rPr lang="fr-FR" dirty="0" err="1">
                <a:latin typeface="Courier New" pitchFamily="49"/>
              </a:rPr>
              <a:t>async</a:t>
            </a:r>
            <a:r>
              <a:rPr lang="fr-FR" dirty="0">
                <a:latin typeface="Courier New" pitchFamily="49"/>
              </a:rPr>
              <a:t> </a:t>
            </a:r>
            <a:r>
              <a:rPr lang="fr-FR" dirty="0" err="1">
                <a:latin typeface="Courier New" pitchFamily="49"/>
              </a:rPr>
              <a:t>Task</a:t>
            </a:r>
            <a:r>
              <a:rPr lang="fr-FR" dirty="0">
                <a:latin typeface="Courier New" pitchFamily="49"/>
              </a:rPr>
              <a:t> Main(string[] </a:t>
            </a:r>
            <a:r>
              <a:rPr lang="fr-FR" dirty="0" err="1">
                <a:latin typeface="Courier New" pitchFamily="49"/>
              </a:rPr>
              <a:t>args</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var config = new </a:t>
            </a:r>
            <a:r>
              <a:rPr lang="fr-FR" b="1" dirty="0" err="1" smtClean="0">
                <a:solidFill>
                  <a:srgbClr val="002060"/>
                </a:solidFill>
                <a:latin typeface="Courier New" pitchFamily="49"/>
              </a:rPr>
              <a:t>AdminClientConfig</a:t>
            </a:r>
            <a:r>
              <a:rPr lang="fr-FR" b="1" dirty="0" smtClean="0">
                <a:solidFill>
                  <a:srgbClr val="002060"/>
                </a:solidFill>
                <a:latin typeface="Courier New" pitchFamily="49"/>
              </a:rPr>
              <a:t> { </a:t>
            </a:r>
            <a:r>
              <a:rPr lang="fr-FR" b="1" dirty="0" err="1" smtClean="0">
                <a:solidFill>
                  <a:srgbClr val="002060"/>
                </a:solidFill>
                <a:latin typeface="Courier New" pitchFamily="49"/>
              </a:rPr>
              <a:t>BootstrapServers</a:t>
            </a:r>
            <a:r>
              <a:rPr lang="fr-FR" b="1" dirty="0" smtClean="0">
                <a:solidFill>
                  <a:srgbClr val="002060"/>
                </a:solidFill>
                <a:latin typeface="Courier New" pitchFamily="49"/>
              </a:rPr>
              <a:t> </a:t>
            </a:r>
            <a:r>
              <a:rPr lang="fr-FR" b="1" dirty="0">
                <a:solidFill>
                  <a:srgbClr val="002060"/>
                </a:solidFill>
                <a:latin typeface="Courier New" pitchFamily="49"/>
              </a:rPr>
              <a:t>= "</a:t>
            </a:r>
            <a:r>
              <a:rPr lang="fr-FR" b="1" dirty="0" smtClean="0">
                <a:solidFill>
                  <a:srgbClr val="002060"/>
                </a:solidFill>
                <a:latin typeface="Courier New" pitchFamily="49"/>
              </a:rPr>
              <a:t>localhost:9092" };</a:t>
            </a:r>
            <a:endParaRPr lang="fr-FR" b="1" dirty="0">
              <a:solidFill>
                <a:srgbClr val="002060"/>
              </a:solidFill>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using</a:t>
            </a:r>
            <a:r>
              <a:rPr lang="fr-FR" dirty="0">
                <a:latin typeface="Courier New" pitchFamily="49"/>
              </a:rPr>
              <a:t> (var </a:t>
            </a:r>
            <a:r>
              <a:rPr lang="fr-FR" dirty="0" err="1">
                <a:latin typeface="Courier New" pitchFamily="49"/>
              </a:rPr>
              <a:t>adminClient</a:t>
            </a:r>
            <a:r>
              <a:rPr lang="fr-FR" dirty="0">
                <a:latin typeface="Courier New" pitchFamily="49"/>
              </a:rPr>
              <a:t> = new </a:t>
            </a:r>
            <a:r>
              <a:rPr lang="fr-FR" dirty="0" err="1">
                <a:latin typeface="Courier New" pitchFamily="49"/>
              </a:rPr>
              <a:t>AdminClientBuilder</a:t>
            </a:r>
            <a:r>
              <a:rPr lang="fr-FR" dirty="0">
                <a:latin typeface="Courier New" pitchFamily="49"/>
              </a:rPr>
              <a:t>(config).</a:t>
            </a:r>
            <a:r>
              <a:rPr lang="fr-FR" dirty="0" err="1">
                <a:latin typeface="Courier New" pitchFamily="49"/>
              </a:rPr>
              <a:t>Build</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var </a:t>
            </a:r>
            <a:r>
              <a:rPr lang="fr-FR" dirty="0" err="1">
                <a:latin typeface="Courier New" pitchFamily="49"/>
              </a:rPr>
              <a:t>metadata</a:t>
            </a:r>
            <a:r>
              <a:rPr lang="fr-FR" dirty="0">
                <a:latin typeface="Courier New" pitchFamily="49"/>
              </a:rPr>
              <a:t> = </a:t>
            </a:r>
            <a:r>
              <a:rPr lang="fr-FR" dirty="0" err="1">
                <a:latin typeface="Courier New" pitchFamily="49"/>
              </a:rPr>
              <a:t>adminClient.GetMetadata</a:t>
            </a:r>
            <a:r>
              <a:rPr lang="fr-FR" dirty="0">
                <a:latin typeface="Courier New" pitchFamily="49"/>
              </a:rPr>
              <a:t>(</a:t>
            </a:r>
            <a:r>
              <a:rPr lang="fr-FR" dirty="0" err="1">
                <a:latin typeface="Courier New" pitchFamily="49"/>
              </a:rPr>
              <a:t>TimeSpan.FromSeconds</a:t>
            </a:r>
            <a:r>
              <a:rPr lang="fr-FR" dirty="0">
                <a:latin typeface="Courier New" pitchFamily="49"/>
              </a:rPr>
              <a:t>(10));</a:t>
            </a:r>
          </a:p>
          <a:p>
            <a:pPr lvl="0">
              <a:lnSpc>
                <a:spcPct val="100000"/>
              </a:lnSpc>
              <a:spcAft>
                <a:spcPts val="283"/>
              </a:spcAft>
            </a:pPr>
            <a:r>
              <a:rPr lang="fr-FR" dirty="0">
                <a:latin typeface="Courier New" pitchFamily="49"/>
              </a:rPr>
              <a:t>            </a:t>
            </a:r>
            <a:r>
              <a:rPr lang="fr-FR" dirty="0" err="1">
                <a:latin typeface="Courier New" pitchFamily="49"/>
              </a:rPr>
              <a:t>foreach</a:t>
            </a:r>
            <a:r>
              <a:rPr lang="fr-FR" dirty="0">
                <a:latin typeface="Courier New" pitchFamily="49"/>
              </a:rPr>
              <a:t> (var broker in </a:t>
            </a:r>
            <a:r>
              <a:rPr lang="fr-FR" dirty="0" err="1">
                <a:latin typeface="Courier New" pitchFamily="49"/>
              </a:rPr>
              <a:t>metadata.Brokers</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 </a:t>
            </a:r>
            <a:r>
              <a:rPr lang="fr-FR" dirty="0" err="1">
                <a:latin typeface="Courier New" pitchFamily="49"/>
              </a:rPr>
              <a:t>node</a:t>
            </a:r>
            <a:r>
              <a:rPr lang="fr-FR" dirty="0">
                <a:latin typeface="Courier New" pitchFamily="49"/>
              </a:rPr>
              <a:t>: {</a:t>
            </a:r>
            <a:r>
              <a:rPr lang="fr-FR" dirty="0" err="1">
                <a:latin typeface="Courier New" pitchFamily="49"/>
              </a:rPr>
              <a:t>broker.BrokerId</a:t>
            </a: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var </a:t>
            </a:r>
            <a:r>
              <a:rPr lang="fr-FR" dirty="0" err="1">
                <a:latin typeface="Courier New" pitchFamily="49"/>
              </a:rPr>
              <a:t>resource</a:t>
            </a:r>
            <a:r>
              <a:rPr lang="fr-FR" dirty="0">
                <a:latin typeface="Courier New" pitchFamily="49"/>
              </a:rPr>
              <a:t> = new </a:t>
            </a:r>
            <a:r>
              <a:rPr lang="fr-FR" dirty="0" err="1">
                <a:latin typeface="Courier New" pitchFamily="49"/>
              </a:rPr>
              <a:t>ConfigResource</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Type = </a:t>
            </a:r>
            <a:r>
              <a:rPr lang="fr-FR" dirty="0" err="1">
                <a:latin typeface="Courier New" pitchFamily="49"/>
              </a:rPr>
              <a:t>ResourceType.Broker</a:t>
            </a:r>
            <a:r>
              <a:rPr lang="fr-FR" dirty="0">
                <a:latin typeface="Courier New" pitchFamily="49"/>
              </a:rPr>
              <a:t>,</a:t>
            </a:r>
          </a:p>
          <a:p>
            <a:pPr lvl="0">
              <a:lnSpc>
                <a:spcPct val="100000"/>
              </a:lnSpc>
              <a:spcAft>
                <a:spcPts val="283"/>
              </a:spcAft>
            </a:pPr>
            <a:r>
              <a:rPr lang="fr-FR" dirty="0">
                <a:latin typeface="Courier New" pitchFamily="49"/>
              </a:rPr>
              <a:t>                    Name = </a:t>
            </a:r>
            <a:r>
              <a:rPr lang="fr-FR" dirty="0" err="1">
                <a:latin typeface="Courier New" pitchFamily="49"/>
              </a:rPr>
              <a:t>broker.BrokerId.ToString</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var </a:t>
            </a:r>
            <a:r>
              <a:rPr lang="fr-FR" dirty="0" err="1">
                <a:latin typeface="Courier New" pitchFamily="49"/>
              </a:rPr>
              <a:t>describeConfigsResult</a:t>
            </a:r>
            <a:r>
              <a:rPr lang="fr-FR" dirty="0">
                <a:latin typeface="Courier New" pitchFamily="49"/>
              </a:rPr>
              <a:t> = </a:t>
            </a:r>
            <a:r>
              <a:rPr lang="fr-FR" dirty="0" err="1">
                <a:latin typeface="Courier New" pitchFamily="49"/>
              </a:rPr>
              <a:t>await</a:t>
            </a:r>
            <a:r>
              <a:rPr lang="fr-FR" dirty="0">
                <a:latin typeface="Courier New" pitchFamily="49"/>
              </a:rPr>
              <a:t> </a:t>
            </a:r>
            <a:r>
              <a:rPr lang="fr-FR" dirty="0" err="1">
                <a:latin typeface="Courier New" pitchFamily="49"/>
              </a:rPr>
              <a:t>adminClient.DescribeConfigsAsync</a:t>
            </a:r>
            <a:r>
              <a:rPr lang="fr-FR" dirty="0">
                <a:latin typeface="Courier New" pitchFamily="49"/>
              </a:rPr>
              <a:t>(new List&lt;</a:t>
            </a:r>
            <a:r>
              <a:rPr lang="fr-FR" dirty="0" err="1">
                <a:latin typeface="Courier New" pitchFamily="49"/>
              </a:rPr>
              <a:t>ConfigResource</a:t>
            </a:r>
            <a:r>
              <a:rPr lang="fr-FR" dirty="0">
                <a:latin typeface="Courier New" pitchFamily="49"/>
              </a:rPr>
              <a:t>&gt; { </a:t>
            </a:r>
            <a:r>
              <a:rPr lang="fr-FR" dirty="0" err="1">
                <a:latin typeface="Courier New" pitchFamily="49"/>
              </a:rPr>
              <a:t>resource</a:t>
            </a: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foreach</a:t>
            </a:r>
            <a:r>
              <a:rPr lang="fr-FR" dirty="0">
                <a:latin typeface="Courier New" pitchFamily="49"/>
              </a:rPr>
              <a:t> (var </a:t>
            </a:r>
            <a:r>
              <a:rPr lang="fr-FR" dirty="0" err="1">
                <a:latin typeface="Courier New" pitchFamily="49"/>
              </a:rPr>
              <a:t>configEntry</a:t>
            </a:r>
            <a:r>
              <a:rPr lang="fr-FR" dirty="0">
                <a:latin typeface="Courier New" pitchFamily="49"/>
              </a:rPr>
              <a:t> in </a:t>
            </a:r>
            <a:r>
              <a:rPr lang="fr-FR" dirty="0" err="1">
                <a:latin typeface="Courier New" pitchFamily="49"/>
              </a:rPr>
              <a:t>describeConfigsResult</a:t>
            </a:r>
            <a:r>
              <a:rPr lang="fr-FR" dirty="0">
                <a:latin typeface="Courier New" pitchFamily="49"/>
              </a:rPr>
              <a:t>[</a:t>
            </a:r>
            <a:r>
              <a:rPr lang="fr-FR" dirty="0" err="1">
                <a:latin typeface="Courier New" pitchFamily="49"/>
              </a:rPr>
              <a:t>resource</a:t>
            </a:r>
            <a:r>
              <a:rPr lang="fr-FR" dirty="0">
                <a:latin typeface="Courier New" pitchFamily="49"/>
              </a:rPr>
              <a:t>].Entries)</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a:t>
            </a:r>
            <a:r>
              <a:rPr lang="fr-FR" dirty="0" err="1">
                <a:latin typeface="Courier New" pitchFamily="49"/>
              </a:rPr>
              <a:t>configEntry.Name</a:t>
            </a:r>
            <a:r>
              <a:rPr lang="fr-FR" dirty="0">
                <a:latin typeface="Courier New" pitchFamily="49"/>
              </a:rPr>
              <a:t>} = {</a:t>
            </a:r>
            <a:r>
              <a:rPr lang="fr-FR" dirty="0" err="1">
                <a:latin typeface="Courier New" pitchFamily="49"/>
              </a:rPr>
              <a:t>configEntry.Value</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(Exception ex)</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a:t>
            </a:r>
            <a:r>
              <a:rPr lang="fr-FR" dirty="0" err="1">
                <a:latin typeface="Courier New" pitchFamily="49"/>
              </a:rPr>
              <a:t>Failed</a:t>
            </a:r>
            <a:r>
              <a:rPr lang="fr-FR" dirty="0">
                <a:latin typeface="Courier New" pitchFamily="49"/>
              </a:rPr>
              <a:t> to </a:t>
            </a:r>
            <a:r>
              <a:rPr lang="fr-FR" dirty="0" err="1">
                <a:latin typeface="Courier New" pitchFamily="49"/>
              </a:rPr>
              <a:t>describe</a:t>
            </a:r>
            <a:r>
              <a:rPr lang="fr-FR" dirty="0">
                <a:latin typeface="Courier New" pitchFamily="49"/>
              </a:rPr>
              <a:t> </a:t>
            </a:r>
            <a:r>
              <a:rPr lang="fr-FR" dirty="0" err="1">
                <a:latin typeface="Courier New" pitchFamily="49"/>
              </a:rPr>
              <a:t>configs</a:t>
            </a:r>
            <a:r>
              <a:rPr lang="fr-FR" dirty="0">
                <a:latin typeface="Courier New" pitchFamily="49"/>
              </a:rPr>
              <a:t> for broker {</a:t>
            </a:r>
            <a:r>
              <a:rPr lang="fr-FR" dirty="0" err="1">
                <a:latin typeface="Courier New" pitchFamily="49"/>
              </a:rPr>
              <a:t>broker.BrokerId</a:t>
            </a:r>
            <a:r>
              <a:rPr lang="fr-FR" dirty="0">
                <a:latin typeface="Courier New" pitchFamily="49"/>
              </a:rPr>
              <a:t>}: {</a:t>
            </a:r>
            <a:r>
              <a:rPr lang="fr-FR" dirty="0" err="1">
                <a:latin typeface="Courier New" pitchFamily="49"/>
              </a:rPr>
              <a:t>ex.Message</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a:t>
            </a:r>
            <a:endParaRPr lang="fr-FR"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Admin (Java)</a:t>
            </a:r>
            <a:r>
              <a:rPr lang="fr-FR" dirty="0"/>
              <a:t/>
            </a:r>
            <a:br>
              <a:rPr lang="fr-FR" dirty="0"/>
            </a:br>
            <a:r>
              <a:rPr lang="fr-FR" dirty="0"/>
              <a:t>Créer un topic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500">
                <a:latin typeface="Courier New" pitchFamily="49"/>
              </a:rPr>
              <a:t>public class CreateTopic {</a:t>
            </a:r>
          </a:p>
          <a:p>
            <a:pPr lvl="0">
              <a:lnSpc>
                <a:spcPct val="100000"/>
              </a:lnSpc>
              <a:spcAft>
                <a:spcPts val="283"/>
              </a:spcAft>
            </a:pPr>
            <a:r>
              <a:rPr lang="fr-FR" sz="1500">
                <a:latin typeface="Courier New" pitchFamily="49"/>
              </a:rPr>
              <a:t>  public static void main(String[] args) throws ExecutionException, InterruptedException {</a:t>
            </a:r>
          </a:p>
          <a:p>
            <a:pPr lvl="0">
              <a:lnSpc>
                <a:spcPct val="100000"/>
              </a:lnSpc>
              <a:spcAft>
                <a:spcPts val="283"/>
              </a:spcAft>
            </a:pPr>
            <a:r>
              <a:rPr lang="fr-FR" sz="1500">
                <a:latin typeface="Courier New" pitchFamily="49"/>
              </a:rPr>
              <a:t>      Properties config = new Properties();</a:t>
            </a:r>
          </a:p>
          <a:p>
            <a:pPr lvl="0">
              <a:lnSpc>
                <a:spcPct val="100000"/>
              </a:lnSpc>
              <a:spcAft>
                <a:spcPts val="283"/>
              </a:spcAft>
            </a:pPr>
            <a:r>
              <a:rPr lang="fr-FR" sz="1500">
                <a:latin typeface="Courier New" pitchFamily="49"/>
              </a:rPr>
              <a:t>      config.put(AdminClientConfig.BOOTSTRAP_SERVERS_CONFIG, "localhost:9092");</a:t>
            </a:r>
          </a:p>
          <a:p>
            <a:pPr lvl="0">
              <a:lnSpc>
                <a:spcPct val="100000"/>
              </a:lnSpc>
              <a:spcAft>
                <a:spcPts val="283"/>
              </a:spcAft>
            </a:pPr>
            <a:r>
              <a:rPr lang="fr-FR" sz="1500">
                <a:latin typeface="Courier New" pitchFamily="49"/>
              </a:rPr>
              <a:t>      AdminClient admin = AdminClient.create(config);</a:t>
            </a:r>
          </a:p>
          <a:p>
            <a:pPr lvl="0">
              <a:lnSpc>
                <a:spcPct val="100000"/>
              </a:lnSpc>
              <a:spcAft>
                <a:spcPts val="283"/>
              </a:spcAft>
            </a:pPr>
            <a:r>
              <a:rPr lang="fr-FR" sz="1500" b="1">
                <a:latin typeface="Courier New" pitchFamily="49"/>
              </a:rPr>
              <a:t>      </a:t>
            </a:r>
            <a:r>
              <a:rPr lang="fr-FR" sz="1500" b="1">
                <a:solidFill>
                  <a:srgbClr val="006C3B"/>
                </a:solidFill>
                <a:latin typeface="Courier New" pitchFamily="49"/>
              </a:rPr>
              <a:t>//Créer un nouveau topics</a:t>
            </a:r>
          </a:p>
          <a:p>
            <a:pPr lvl="0">
              <a:lnSpc>
                <a:spcPct val="100000"/>
              </a:lnSpc>
              <a:spcAft>
                <a:spcPts val="283"/>
              </a:spcAft>
            </a:pPr>
            <a:r>
              <a:rPr lang="fr-FR" sz="1500">
                <a:latin typeface="Courier New" pitchFamily="49"/>
              </a:rPr>
              <a:t>      System.out.println("-- creating --");</a:t>
            </a:r>
          </a:p>
          <a:p>
            <a:pPr lvl="0">
              <a:lnSpc>
                <a:spcPct val="100000"/>
              </a:lnSpc>
              <a:spcAft>
                <a:spcPts val="283"/>
              </a:spcAft>
            </a:pPr>
            <a:r>
              <a:rPr lang="fr-FR" sz="1500">
                <a:latin typeface="Courier New" pitchFamily="49"/>
              </a:rPr>
              <a:t>      NewTopic newTopic = new NewTopic("my-new-topic", 1, (short) 1);</a:t>
            </a:r>
          </a:p>
          <a:p>
            <a:pPr lvl="0">
              <a:lnSpc>
                <a:spcPct val="100000"/>
              </a:lnSpc>
              <a:spcAft>
                <a:spcPts val="283"/>
              </a:spcAft>
            </a:pPr>
            <a:r>
              <a:rPr lang="fr-FR" sz="1500" b="1">
                <a:solidFill>
                  <a:srgbClr val="0D1F63"/>
                </a:solidFill>
                <a:latin typeface="Courier New" pitchFamily="49"/>
              </a:rPr>
              <a:t>      admin.createTopics(Collections.singleton(newTopic));</a:t>
            </a:r>
          </a:p>
          <a:p>
            <a:pPr lvl="0">
              <a:lnSpc>
                <a:spcPct val="100000"/>
              </a:lnSpc>
              <a:spcAft>
                <a:spcPts val="283"/>
              </a:spcAft>
            </a:pPr>
            <a:endParaRPr lang="fr-FR">
              <a:latin typeface="Courier New" pitchFamily="49"/>
            </a:endParaRPr>
          </a:p>
          <a:p>
            <a:pPr lvl="0">
              <a:lnSpc>
                <a:spcPct val="100000"/>
              </a:lnSpc>
              <a:spcAft>
                <a:spcPts val="283"/>
              </a:spcAft>
            </a:pPr>
            <a:r>
              <a:rPr lang="fr-FR" sz="1500">
                <a:solidFill>
                  <a:srgbClr val="006C3B"/>
                </a:solidFill>
                <a:latin typeface="Courier New" pitchFamily="49"/>
              </a:rPr>
              <a:t>      </a:t>
            </a:r>
            <a:r>
              <a:rPr lang="fr-FR" sz="1500" b="1">
                <a:solidFill>
                  <a:srgbClr val="006C3B"/>
                </a:solidFill>
                <a:latin typeface="Courier New" pitchFamily="49"/>
              </a:rPr>
              <a:t>//lister</a:t>
            </a:r>
          </a:p>
          <a:p>
            <a:pPr lvl="0">
              <a:lnSpc>
                <a:spcPct val="100000"/>
              </a:lnSpc>
              <a:spcAft>
                <a:spcPts val="283"/>
              </a:spcAft>
            </a:pPr>
            <a:r>
              <a:rPr lang="fr-FR" sz="1500">
                <a:latin typeface="Courier New" pitchFamily="49"/>
              </a:rPr>
              <a:t>      System.out.println("-- listing --");</a:t>
            </a:r>
          </a:p>
          <a:p>
            <a:pPr lvl="0">
              <a:lnSpc>
                <a:spcPct val="100000"/>
              </a:lnSpc>
              <a:spcAft>
                <a:spcPts val="283"/>
              </a:spcAft>
            </a:pPr>
            <a:r>
              <a:rPr lang="fr-FR" sz="1500">
                <a:latin typeface="Courier New" pitchFamily="49"/>
              </a:rPr>
              <a:t>      admin.listTopics().names().get().forEach(System.out::println);</a:t>
            </a:r>
          </a:p>
          <a:p>
            <a:pPr lvl="0">
              <a:lnSpc>
                <a:spcPct val="100000"/>
              </a:lnSpc>
              <a:spcAft>
                <a:spcPts val="283"/>
              </a:spcAft>
            </a:pPr>
            <a:r>
              <a:rPr lang="fr-FR" sz="1500">
                <a:latin typeface="Courier New" pitchFamily="49"/>
              </a:rPr>
              <a:t>  }</a:t>
            </a:r>
          </a:p>
          <a:p>
            <a:pPr lvl="0">
              <a:lnSpc>
                <a:spcPct val="100000"/>
              </a:lnSpc>
              <a:spcAft>
                <a:spcPts val="283"/>
              </a:spcAft>
            </a:pPr>
            <a:r>
              <a:rPr lang="fr-FR" sz="15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name="page2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D1F63"/>
                </a:solidFill>
              </a:rPr>
              <a:t>Mécanismes</a:t>
            </a:r>
            <a:r>
              <a:rPr lang="fr-FR"/>
              <a:t> </a:t>
            </a:r>
            <a:r>
              <a:rPr lang="fr-FR" b="1">
                <a:solidFill>
                  <a:srgbClr val="0D1F63"/>
                </a:solidFill>
              </a:rPr>
              <a:t>de</a:t>
            </a:r>
            <a:r>
              <a:rPr lang="fr-FR"/>
              <a:t> </a:t>
            </a:r>
            <a:r>
              <a:rPr lang="fr-FR" b="1">
                <a:solidFill>
                  <a:srgbClr val="0D1F63"/>
                </a:solidFill>
              </a:rPr>
              <a:t>réplication</a:t>
            </a:r>
          </a:p>
          <a:p>
            <a:pPr lvl="0" indent="-311040" algn="ctr">
              <a:lnSpc>
                <a:spcPct val="95000"/>
              </a:lnSpc>
              <a:spcAft>
                <a:spcPts val="0"/>
              </a:spcAft>
            </a:pPr>
            <a:r>
              <a:rPr lang="fr-FR" i="1"/>
              <a:t>At Most One, At Least One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name="page2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Garanties Kafka</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Garanties offertes par Kafka via les partitions et la réplication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l’ordre à l’intérieur d’une partition</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Le consommateur d’une partition lit dans l’ordre d’écriture des messages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Par contre l’ordre de la production n’est pas garantie si </a:t>
            </a:r>
            <a:r>
              <a:rPr lang="fr-FR" sz="3200" i="1">
                <a:solidFill>
                  <a:srgbClr val="000000"/>
                </a:solidFill>
                <a:latin typeface="Tahoma" pitchFamily="34"/>
                <a:cs typeface="Lucida Sans Unicode" pitchFamily="34"/>
              </a:rPr>
              <a:t>max_in_flight_request &gt; 1</a:t>
            </a:r>
            <a:r>
              <a:rPr lang="fr-FR" sz="3200">
                <a:solidFill>
                  <a:srgbClr val="000000"/>
                </a:solidFill>
                <a:latin typeface="Tahoma" pitchFamily="34"/>
                <a:cs typeface="Lucida Sans Unicode" pitchFamily="34"/>
              </a:rPr>
              <a:t> et </a:t>
            </a:r>
            <a:r>
              <a:rPr lang="fr-FR" sz="3200" i="1">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Durabilité</a:t>
            </a:r>
            <a:r>
              <a:rPr lang="fr-FR" sz="3200">
                <a:solidFill>
                  <a:srgbClr val="000000"/>
                </a:solidFill>
                <a:latin typeface="Tahoma" pitchFamily="34"/>
                <a:cs typeface="Lucida Sans Unicode" pitchFamily="34"/>
              </a:rPr>
              <a:t> : Les messages produits et répliquées sont disponibles tant qu’au moins une réplique reste en vie.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livraison</a:t>
            </a:r>
            <a:r>
              <a:rPr lang="fr-FR" sz="3200">
                <a:solidFill>
                  <a:srgbClr val="000000"/>
                </a:solidFill>
                <a:latin typeface="Tahoma" pitchFamily="34"/>
                <a:cs typeface="Lucida Sans Unicode" pitchFamily="34"/>
              </a:rPr>
              <a:t>. Selon les configurations, Kafka garantit At Most Once, At Least Once, Exactly Once malgré un certain de défaillance des brokers ou consommateurs .</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name="page20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Rôles des brokers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Différents brokers participent à la gestion distribuée et répliquée d’un topic.</a:t>
            </a:r>
          </a:p>
          <a:p>
            <a:pPr lvl="0"/>
            <a:r>
              <a:rPr lang="fr-FR"/>
              <a:t>Pour chaque partition répliquée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1 broker leader</a:t>
            </a:r>
            <a:r>
              <a:rPr lang="fr-FR" sz="3200">
                <a:solidFill>
                  <a:srgbClr val="000000"/>
                </a:solidFill>
                <a:latin typeface="Tahoma" pitchFamily="34"/>
                <a:cs typeface="Lucida Sans Unicode" pitchFamily="34"/>
              </a:rPr>
              <a:t> : Détient la partition leader responsable de la validation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N followers</a:t>
            </a:r>
            <a:r>
              <a:rPr lang="fr-FR" sz="3200">
                <a:solidFill>
                  <a:srgbClr val="000000"/>
                </a:solidFill>
                <a:latin typeface="Tahoma" pitchFamily="34"/>
                <a:cs typeface="Lucida Sans Unicode" pitchFamily="34"/>
              </a:rPr>
              <a:t> : Suivent les écritures effectuées par le leader. Un décalage est permis mais si il n’arrive plus à suivre la cadence d’écriture, ils sont éliminés</a:t>
            </a:r>
          </a:p>
          <a:p>
            <a:pPr lvl="0"/>
            <a:r>
              <a:rPr lang="fr-FR"/>
              <a:t>Au niveau du cluster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a:t>
            </a:r>
            <a:r>
              <a:rPr lang="fr-FR" sz="3200" b="1">
                <a:solidFill>
                  <a:srgbClr val="3465A4"/>
                </a:solidFill>
                <a:latin typeface="Tahoma" pitchFamily="34"/>
                <a:cs typeface="Lucida Sans Unicode" pitchFamily="34"/>
              </a:rPr>
              <a:t>contrôleur</a:t>
            </a:r>
            <a:r>
              <a:rPr lang="fr-FR" sz="3200">
                <a:solidFill>
                  <a:srgbClr val="000000"/>
                </a:solidFill>
                <a:latin typeface="Tahoma" pitchFamily="34"/>
                <a:cs typeface="Lucida Sans Unicode" pitchFamily="34"/>
              </a:rPr>
              <a:t> est responsable des élections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name="page2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 des brokers gérant un topic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8280" y="2841480"/>
            <a:ext cx="9080640" cy="4308120"/>
          </a:xfrm>
          <a:prstGeom prst="rect">
            <a:avLst/>
          </a:prstGeom>
          <a:noFill/>
          <a:ln>
            <a:noFill/>
          </a:ln>
        </p:spPr>
      </p:pic>
      <p:sp>
        <p:nvSpPr>
          <p:cNvPr id="5" name="ZoneTexte 4"/>
          <p:cNvSpPr txBox="1"/>
          <p:nvPr/>
        </p:nvSpPr>
        <p:spPr>
          <a:xfrm>
            <a:off x="308160" y="6280920"/>
            <a:ext cx="278676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Les followers essaient de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rester à jour avec le leader</a:t>
            </a:r>
          </a:p>
        </p:txBody>
      </p:sp>
      <p:sp>
        <p:nvSpPr>
          <p:cNvPr id="6" name="ZoneTexte 5"/>
          <p:cNvSpPr txBox="1"/>
          <p:nvPr/>
        </p:nvSpPr>
        <p:spPr>
          <a:xfrm>
            <a:off x="1363320" y="3415320"/>
            <a:ext cx="2093399"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leader reçoit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requêtes clientes</a:t>
            </a:r>
          </a:p>
        </p:txBody>
      </p:sp>
      <p:sp>
        <p:nvSpPr>
          <p:cNvPr id="7" name="ZoneTexte 6"/>
          <p:cNvSpPr txBox="1"/>
          <p:nvPr/>
        </p:nvSpPr>
        <p:spPr>
          <a:xfrm>
            <a:off x="6176520" y="6281279"/>
            <a:ext cx="240588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contrôleur gère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changements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name="page2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Synchronisation des répliques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Contrôlé par la propriété :</a:t>
            </a:r>
            <a:br>
              <a:rPr lang="fr-FR"/>
            </a:br>
            <a:r>
              <a:rPr lang="fr-FR" b="1" i="1">
                <a:solidFill>
                  <a:srgbClr val="0D1F63"/>
                </a:solidFill>
              </a:rPr>
              <a:t>replica.lag.time.max.ms</a:t>
            </a:r>
            <a:r>
              <a:rPr lang="fr-FR"/>
              <a:t> (défaut 30 000)</a:t>
            </a:r>
          </a:p>
          <a:p>
            <a:pPr lvl="0"/>
            <a:r>
              <a:rPr lang="fr-FR"/>
              <a:t>Si pendant ce délai, le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N’envoie pas de requêtes fetch</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N’atteint pas l’offset de fin du leader</a:t>
            </a:r>
          </a:p>
          <a:p>
            <a:pPr lvl="0"/>
            <a:r>
              <a:rPr lang="fr-FR"/>
              <a:t>Alors, le follower est considéré comme désynchronisé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est supprimé de la liste des </a:t>
            </a:r>
            <a:r>
              <a:rPr lang="fr-FR" sz="3200" b="1">
                <a:solidFill>
                  <a:srgbClr val="0D1F63"/>
                </a:solidFill>
                <a:latin typeface="Tahoma" pitchFamily="34"/>
                <a:cs typeface="Lucida Sans Unicode" pitchFamily="34"/>
              </a:rPr>
              <a:t>ISR</a:t>
            </a:r>
            <a:r>
              <a:rPr lang="fr-FR" sz="3200">
                <a:solidFill>
                  <a:srgbClr val="0D1F63"/>
                </a:solidFill>
                <a:latin typeface="Tahoma" pitchFamily="34"/>
                <a:cs typeface="Lucida Sans Unicode" pitchFamily="34"/>
              </a:rPr>
              <a:t> </a:t>
            </a:r>
            <a:r>
              <a:rPr lang="fr-FR" sz="3200" b="1">
                <a:solidFill>
                  <a:srgbClr val="0D1F63"/>
                </a:solidFill>
                <a:latin typeface="Tahoma" pitchFamily="34"/>
                <a:cs typeface="Lucida Sans Unicode" pitchFamily="34"/>
              </a:rPr>
              <a:t>(In Sync Replica)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peut ensuite rattraper son retard et être réintégré aux ISRs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name="page2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Validation de la production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producteur peut considérer que le message produit est « committé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 que le message est envoyé (acks=0 et prise maximale de risque)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leader a écrit le message et rencoyé un acquittement (acks=1 et prise de risque de la défaillance du leader)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message a été répliqué sur un minimum de réplique (acks=all, réduction du risque)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205999" y="26640"/>
            <a:ext cx="8459640" cy="2183039"/>
          </a:xfrm>
        </p:spPr>
        <p:txBody>
          <a:bodyPr vert="horz"/>
          <a:lstStyle/>
          <a:p>
            <a:pPr lvl="0"/>
            <a:r>
              <a:rPr lang="fr-FR" sz="3600"/>
              <a:t>Exemple Micro-services</a:t>
            </a:r>
            <a:br>
              <a:rPr lang="fr-FR" sz="3600"/>
            </a:br>
            <a:r>
              <a:rPr lang="fr-FR" sz="3600"/>
              <a:t>Message Broker et Design pattern SAGA</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12000" y="2304000"/>
            <a:ext cx="7125840" cy="4616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name="page2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min.insync.replica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La propriété </a:t>
            </a:r>
            <a:r>
              <a:rPr lang="fr-FR" b="1" i="1" dirty="0" err="1">
                <a:solidFill>
                  <a:srgbClr val="0D1F63"/>
                </a:solidFill>
              </a:rPr>
              <a:t>min.insync.replica</a:t>
            </a:r>
            <a:r>
              <a:rPr lang="fr-FR" b="1" i="1" dirty="0">
                <a:solidFill>
                  <a:srgbClr val="0D1F63"/>
                </a:solidFill>
              </a:rPr>
              <a:t>,</a:t>
            </a:r>
            <a:r>
              <a:rPr lang="fr-FR" dirty="0"/>
              <a:t> spécifiée au niveau cluster ou topic, indique le minimum de répliques de l’ISR qui doivent avoir écrit un message afin que celui-ci soit considéré comme </a:t>
            </a:r>
            <a:r>
              <a:rPr lang="fr-FR" i="1" dirty="0" err="1"/>
              <a:t>committed</a:t>
            </a:r>
            <a:r>
              <a:rPr lang="fr-FR" i="1" dirty="0"/>
              <a:t>/</a:t>
            </a:r>
            <a:r>
              <a:rPr lang="fr-FR" dirty="0"/>
              <a:t>validé</a:t>
            </a:r>
          </a:p>
          <a:p>
            <a:pPr lvl="0"/>
            <a:r>
              <a:rPr lang="fr-FR" dirty="0"/>
              <a:t>Tout cela pour un producteur configuré avec </a:t>
            </a:r>
            <a:r>
              <a:rPr lang="fr-FR" i="1" dirty="0" err="1"/>
              <a:t>acks</a:t>
            </a:r>
            <a:r>
              <a:rPr lang="fr-FR" i="1" dirty="0"/>
              <a:t>=all</a:t>
            </a: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la réception d’un message, le leader vérifie si il y a assez d’ISR pour écrire le message, sinon il envoie une </a:t>
            </a:r>
            <a:r>
              <a:rPr lang="fr-FR" sz="2800" i="1" dirty="0" err="1" smtClean="0">
                <a:solidFill>
                  <a:srgbClr val="000000"/>
                </a:solidFill>
                <a:latin typeface="Tahoma" pitchFamily="34"/>
                <a:cs typeface="Lucida Sans Unicode" pitchFamily="34"/>
              </a:rPr>
              <a:t>NotEnoughReplicasException</a:t>
            </a:r>
            <a:endParaRPr lang="fr-FR" sz="2800" i="1" dirty="0">
              <a:solidFill>
                <a:srgbClr val="000000"/>
              </a:solidFill>
              <a:latin typeface="Tahoma" pitchFamily="34"/>
              <a:cs typeface="Lucida Sans Unicode" pitchFamily="34"/>
            </a:endParaRP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Lorsque le message est répliqué par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a:t>
            </a:r>
            <a:r>
              <a:rPr lang="fr-FR" sz="2800" dirty="0">
                <a:solidFill>
                  <a:srgbClr val="000000"/>
                </a:solidFill>
                <a:latin typeface="Tahoma" pitchFamily="34"/>
                <a:cs typeface="Lucida Sans Unicode" pitchFamily="34"/>
              </a:rPr>
              <a:t>répliques, le leader envoie un acquittement au client.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name="page2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a:t>
            </a:r>
          </a:p>
        </p:txBody>
      </p:sp>
      <p:sp>
        <p:nvSpPr>
          <p:cNvPr id="3" name="Espace réservé du texte 2"/>
          <p:cNvSpPr txBox="1">
            <a:spLocks noGrp="1"/>
          </p:cNvSpPr>
          <p:nvPr>
            <p:ph type="body" idx="4294967295"/>
          </p:nvPr>
        </p:nvSpPr>
        <p:spPr/>
        <p:txBody>
          <a:bodyPr vert="horz"/>
          <a:lstStyle/>
          <a:p>
            <a:pPr lvl="0"/>
            <a:r>
              <a:rPr lang="fr-FR"/>
              <a:t>Un réplique synchronisée légèrement en retard peut ralentir l’acquittement du message ; ce qui peut ralentir le débit.</a:t>
            </a:r>
          </a:p>
          <a:p>
            <a:pPr lvl="0"/>
            <a:endParaRPr lang="fr-FR"/>
          </a:p>
          <a:p>
            <a:pPr lvl="0"/>
            <a:r>
              <a:rPr lang="fr-FR"/>
              <a:t>Une réplique désynchronisée n'a plus d'impact sur les performances mais augmente le risque d’un temps d'arrêt ou d’une perte de données.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name="page2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Rejet de demande d’émission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sz="2600"/>
              <a:t>Si le </a:t>
            </a:r>
            <a:r>
              <a:rPr lang="fr-FR" sz="2600" b="1">
                <a:solidFill>
                  <a:srgbClr val="0D1F63"/>
                </a:solidFill>
              </a:rPr>
              <a:t>nombre de ISR &lt; </a:t>
            </a:r>
            <a:r>
              <a:rPr lang="fr-FR" sz="2600" b="1" i="1">
                <a:solidFill>
                  <a:srgbClr val="0D1F63"/>
                </a:solidFill>
              </a:rPr>
              <a:t>min.insync.replicas</a:t>
            </a:r>
            <a:r>
              <a:rPr lang="fr-FR" sz="260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Kafka empêche l’acquittement du message. </a:t>
            </a:r>
            <a:br>
              <a:rPr lang="fr-FR">
                <a:solidFill>
                  <a:srgbClr val="000000"/>
                </a:solidFill>
                <a:latin typeface="Tahoma" pitchFamily="34"/>
                <a:cs typeface="Lucida Sans Unicode" pitchFamily="34"/>
              </a:rPr>
            </a:br>
            <a:r>
              <a:rPr lang="fr-FR">
                <a:solidFill>
                  <a:srgbClr val="000000"/>
                </a:solidFill>
                <a:latin typeface="Tahoma" pitchFamily="34"/>
                <a:cs typeface="Lucida Sans Unicode" pitchFamily="34"/>
              </a:rPr>
              <a:t>En fonction de la configuration du producteur, celui-ci peut être bloqué.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Tahoma" pitchFamily="34"/>
              <a:cs typeface="Lucida Sans Unicode" pitchFamily="34"/>
            </a:endParaRPr>
          </a:p>
          <a:p>
            <a:pPr lvl="0"/>
            <a:r>
              <a:rPr lang="fr-FR" sz="2600"/>
              <a:t>Si le</a:t>
            </a:r>
            <a:r>
              <a:rPr lang="fr-FR" sz="2600" b="1">
                <a:solidFill>
                  <a:srgbClr val="0D1F63"/>
                </a:solidFill>
              </a:rPr>
              <a:t> nombre de répliques disponible &lt; </a:t>
            </a:r>
            <a:r>
              <a:rPr lang="fr-FR" sz="2600" b="1" i="1">
                <a:solidFill>
                  <a:srgbClr val="0D1F63"/>
                </a:solidFill>
              </a:rPr>
              <a:t>min.insync.replicas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Mauvaise configuration, Kafka bloque les émissions de message</a:t>
            </a:r>
          </a:p>
          <a:p>
            <a:pPr lvl="0"/>
            <a:endParaRPr lang="fr-FR"/>
          </a:p>
          <a:p>
            <a:pPr lvl="0"/>
            <a:r>
              <a:rPr lang="fr-FR"/>
              <a:t>En conséquences :</a:t>
            </a:r>
          </a:p>
          <a:p>
            <a:pPr lvl="0"/>
            <a:r>
              <a:rPr lang="fr-FR" sz="2600"/>
              <a:t>n répliques </a:t>
            </a:r>
            <a:br>
              <a:rPr lang="fr-FR" sz="2600"/>
            </a:br>
            <a:r>
              <a:rPr lang="fr-FR" sz="2600"/>
              <a:t>=&gt; tolère </a:t>
            </a:r>
            <a:r>
              <a:rPr lang="fr-FR" sz="2600" i="1"/>
              <a:t>n-1</a:t>
            </a:r>
            <a:r>
              <a:rPr lang="fr-FR" sz="2600"/>
              <a:t> failures pour que la partition soit disponible</a:t>
            </a:r>
          </a:p>
          <a:p>
            <a:pPr lvl="0"/>
            <a:endParaRPr lang="fr-FR" sz="2600"/>
          </a:p>
          <a:p>
            <a:pPr lvl="0"/>
            <a:r>
              <a:rPr lang="fr-FR" sz="2600"/>
              <a:t>n répliques,</a:t>
            </a:r>
            <a:r>
              <a:rPr lang="fr-FR" sz="2600" i="1"/>
              <a:t> min.insync.replicas =m </a:t>
            </a:r>
            <a:r>
              <a:rPr lang="fr-FR" sz="2600"/>
              <a:t/>
            </a:r>
            <a:br>
              <a:rPr lang="fr-FR" sz="2600"/>
            </a:br>
            <a:r>
              <a:rPr lang="fr-FR" sz="2600"/>
              <a:t>=&gt; Tolère </a:t>
            </a:r>
            <a:r>
              <a:rPr lang="fr-FR" sz="2600" i="1"/>
              <a:t>n-m</a:t>
            </a:r>
            <a:r>
              <a:rPr lang="fr-FR" sz="2600"/>
              <a:t>  failures pour accepter les envois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name="page2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b="1" i="1">
                <a:solidFill>
                  <a:srgbClr val="0D1F63"/>
                </a:solidFill>
              </a:rPr>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name="page2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producteur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Du côté producteur, 2 premiers facteurs influencent la fiabilité de l’émission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 configuration des </a:t>
            </a:r>
            <a:r>
              <a:rPr lang="fr-FR" sz="3200" b="1" i="1" dirty="0" err="1" smtClean="0">
                <a:solidFill>
                  <a:srgbClr val="0D1F63"/>
                </a:solidFill>
                <a:latin typeface="Tahoma" pitchFamily="34"/>
                <a:cs typeface="Lucida Sans Unicode" pitchFamily="34"/>
              </a:rPr>
              <a:t>Acks</a:t>
            </a:r>
            <a:r>
              <a:rPr lang="fr-FR" sz="3200" b="1" i="1" dirty="0" smtClean="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en fonction du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du topic</a:t>
            </a:r>
            <a:r>
              <a:rPr lang="fr-FR" sz="3200" b="1" i="1" dirty="0">
                <a:solidFill>
                  <a:srgbClr val="0D1F63"/>
                </a:solidFill>
                <a:latin typeface="Tahoma" pitchFamily="34"/>
                <a:cs typeface="Lucida Sans Unicode" pitchFamily="34"/>
              </a:rPr>
              <a:t/>
            </a:r>
            <a:br>
              <a:rPr lang="fr-FR" sz="3200" b="1" i="1" dirty="0">
                <a:solidFill>
                  <a:srgbClr val="0D1F63"/>
                </a:solidFill>
                <a:latin typeface="Tahoma" pitchFamily="34"/>
                <a:cs typeface="Lucida Sans Unicode" pitchFamily="34"/>
              </a:rPr>
            </a:br>
            <a:r>
              <a:rPr lang="fr-FR" sz="2600" dirty="0">
                <a:solidFill>
                  <a:srgbClr val="000000"/>
                </a:solidFill>
                <a:latin typeface="Tahoma" pitchFamily="34"/>
                <a:cs typeface="Lucida Sans Unicode" pitchFamily="34"/>
              </a:rPr>
              <a:t>3 valeurs possibles : </a:t>
            </a:r>
            <a:r>
              <a:rPr lang="fr-FR" sz="2600" i="1" dirty="0">
                <a:solidFill>
                  <a:srgbClr val="000000"/>
                </a:solidFill>
                <a:latin typeface="Tahoma" pitchFamily="34"/>
                <a:cs typeface="Lucida Sans Unicode" pitchFamily="34"/>
              </a:rPr>
              <a:t>0,1,all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 paramètre </a:t>
            </a:r>
            <a:r>
              <a:rPr lang="fr-FR" sz="3200" b="1" i="1" dirty="0" err="1">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qui permet de tolérer les défaillances temporaires (un broker qui redémarre 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name="page21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=0</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=0</a:t>
            </a:r>
            <a:r>
              <a:rPr lang="fr-FR" dirty="0"/>
              <a:t> : Le producteur considère le message écrit au moment ou il l’a envoyé sans attendre l’acquittement du broker</a:t>
            </a:r>
            <a:br>
              <a:rPr lang="fr-FR" dirty="0"/>
            </a:br>
            <a:r>
              <a:rPr lang="fr-FR" dirty="0"/>
              <a:t>=&gt; Perte de message potentielle </a:t>
            </a:r>
            <a:r>
              <a:rPr lang="fr-FR" i="1" dirty="0"/>
              <a:t>(At Most Once)</a:t>
            </a:r>
          </a:p>
          <a:p>
            <a:pPr lvl="0"/>
            <a:endParaRPr lang="fr-FR" dirty="0"/>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600" y="5355000"/>
            <a:ext cx="10691640" cy="10047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name="page2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=1</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=1</a:t>
            </a:r>
            <a:r>
              <a:rPr lang="fr-FR" dirty="0"/>
              <a:t> : Le producteur considère le message écrit lorsque le leader a acquitté l’écriture</a:t>
            </a:r>
            <a:br>
              <a:rPr lang="fr-FR" dirty="0"/>
            </a:br>
            <a:r>
              <a:rPr lang="fr-FR" dirty="0"/>
              <a:t>=&gt; Si le leader s’arrête et que les répliques n’ont pas eu le temps d’écrire le message, perte de données</a:t>
            </a:r>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20" y="5627520"/>
            <a:ext cx="10691640" cy="936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name="page2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=all</a:t>
            </a:r>
            <a:endParaRPr lang="fr-FR" dirty="0"/>
          </a:p>
        </p:txBody>
      </p:sp>
      <p:sp>
        <p:nvSpPr>
          <p:cNvPr id="3" name="Espace réservé du texte 2"/>
          <p:cNvSpPr txBox="1">
            <a:spLocks noGrp="1"/>
          </p:cNvSpPr>
          <p:nvPr>
            <p:ph type="body" idx="4294967295"/>
          </p:nvPr>
        </p:nvSpPr>
        <p:spPr/>
        <p:txBody>
          <a:bodyPr vert="horz"/>
          <a:lstStyle/>
          <a:p>
            <a:pPr lvl="0"/>
            <a:r>
              <a:rPr lang="fr-FR" sz="2600" b="1" i="1" dirty="0" err="1">
                <a:solidFill>
                  <a:srgbClr val="0D1F63"/>
                </a:solidFill>
              </a:rPr>
              <a:t>A</a:t>
            </a:r>
            <a:r>
              <a:rPr lang="fr-FR" sz="2600" b="1" i="1" dirty="0" err="1" smtClean="0">
                <a:solidFill>
                  <a:srgbClr val="0D1F63"/>
                </a:solidFill>
              </a:rPr>
              <a:t>cks</a:t>
            </a:r>
            <a:r>
              <a:rPr lang="fr-FR" sz="2600" b="1" i="1" dirty="0" smtClean="0">
                <a:solidFill>
                  <a:srgbClr val="0D1F63"/>
                </a:solidFill>
              </a:rPr>
              <a:t>=all</a:t>
            </a:r>
            <a:r>
              <a:rPr lang="fr-FR" sz="2600" dirty="0"/>
              <a:t> : Le producteur considère le message comme écrit lorsque il a été répliqué par </a:t>
            </a:r>
            <a:r>
              <a:rPr lang="fr-FR" sz="2600" i="1" dirty="0" err="1"/>
              <a:t>min.insync.replica</a:t>
            </a:r>
            <a:r>
              <a:rPr lang="fr-FR" sz="2600" dirty="0"/>
              <a:t> des ISR.</a:t>
            </a:r>
            <a:br>
              <a:rPr lang="fr-FR" sz="2600" dirty="0"/>
            </a:br>
            <a:r>
              <a:rPr lang="fr-FR" sz="2600" dirty="0"/>
              <a:t>=&gt; Assure le maximum de durabilité (Nécessaire pour </a:t>
            </a:r>
            <a:r>
              <a:rPr lang="fr-FR" sz="2600" i="1" dirty="0"/>
              <a:t>At Least Once</a:t>
            </a:r>
            <a:r>
              <a:rPr lang="fr-FR" sz="2600" dirty="0"/>
              <a:t> et </a:t>
            </a:r>
            <a:r>
              <a:rPr lang="fr-FR" sz="2600" i="1" dirty="0" err="1"/>
              <a:t>Exactly</a:t>
            </a:r>
            <a:r>
              <a:rPr lang="fr-FR" sz="2600" i="1" dirty="0"/>
              <a:t> Once</a:t>
            </a:r>
            <a:r>
              <a:rPr lang="fr-FR" sz="2600" dirty="0"/>
              <a:t>)</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7439" y="4215600"/>
            <a:ext cx="6660000" cy="3350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name="page2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Acquittement et durabilité</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21880" y="2209680"/>
            <a:ext cx="8651160" cy="4775760"/>
          </a:xfrm>
          <a:prstGeom prst="rect">
            <a:avLst/>
          </a:prstGeom>
          <a:noFill/>
          <a:ln>
            <a:noFill/>
          </a:ln>
        </p:spPr>
      </p:pic>
      <p:sp>
        <p:nvSpPr>
          <p:cNvPr id="5" name="ZoneTexte 4"/>
          <p:cNvSpPr txBox="1"/>
          <p:nvPr/>
        </p:nvSpPr>
        <p:spPr>
          <a:xfrm>
            <a:off x="215640" y="7086600"/>
            <a:ext cx="10313640" cy="438119"/>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https://blog.zenika.com/2020/11/04/maitriser-le-parametrage-des-producers-kafka/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name="page2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erreurs</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dirty="0"/>
              <a:t>2 types d’erreur pour le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erreurs que les producteurs gèrent automatiquement .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Ce sont les erreurs ré-</a:t>
            </a:r>
            <a:r>
              <a:rPr lang="fr-FR" sz="3200" dirty="0" err="1" smtClean="0">
                <a:solidFill>
                  <a:srgbClr val="000000"/>
                </a:solidFill>
                <a:latin typeface="Tahoma" pitchFamily="34"/>
                <a:cs typeface="Lucida Sans Unicode" pitchFamily="34"/>
              </a:rPr>
              <a:t>essayable</a:t>
            </a:r>
            <a:r>
              <a:rPr lang="fr-FR" sz="3200" dirty="0" smtClean="0">
                <a:solidFill>
                  <a:srgbClr val="000000"/>
                </a:solidFill>
                <a:latin typeface="Tahoma" pitchFamily="34"/>
                <a:cs typeface="Lucida Sans Unicode" pitchFamily="34"/>
              </a:rPr>
              <a:t> (ex : </a:t>
            </a:r>
            <a:r>
              <a:rPr lang="fr-FR" sz="3200" i="1" dirty="0" smtClean="0">
                <a:solidFill>
                  <a:srgbClr val="000000"/>
                </a:solidFill>
                <a:latin typeface="Tahoma" pitchFamily="34"/>
                <a:cs typeface="Lucida Sans Unicode" pitchFamily="34"/>
              </a:rPr>
              <a:t>LEADER_NOT_AVAILABLE, NOT_ENOUGH_REPLICA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Nombre d’essai configurable via </a:t>
            </a:r>
            <a:r>
              <a:rPr lang="fr-FR" sz="3200" b="1" i="1" dirty="0" err="1" smtClean="0">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=&gt; Attention, peut générer des doublons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a:t>
            </a:r>
            <a:r>
              <a:rPr lang="fr-FR" sz="3200" dirty="0">
                <a:solidFill>
                  <a:srgbClr val="000000"/>
                </a:solidFill>
                <a:latin typeface="Tahoma" pitchFamily="34"/>
                <a:cs typeface="Lucida Sans Unicode" pitchFamily="34"/>
              </a:rPr>
              <a:t>erreurs qui doivent être traitées par le code.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a:t>
            </a:r>
            <a:r>
              <a:rPr lang="fr-FR" sz="3200" dirty="0">
                <a:solidFill>
                  <a:srgbClr val="000000"/>
                </a:solidFill>
                <a:latin typeface="Tahoma" pitchFamily="34"/>
                <a:cs typeface="Lucida Sans Unicode" pitchFamily="34"/>
              </a:rPr>
              <a:t>ex : </a:t>
            </a:r>
            <a:r>
              <a:rPr lang="fr-FR" sz="3200" i="1" dirty="0">
                <a:solidFill>
                  <a:srgbClr val="000000"/>
                </a:solidFill>
                <a:latin typeface="Tahoma" pitchFamily="34"/>
                <a:cs typeface="Lucida Sans Unicode" pitchFamily="34"/>
              </a:rPr>
              <a:t>INVALID_CONFIG, SERIALIZATION_EXCEPTION</a:t>
            </a:r>
            <a:r>
              <a:rPr lang="fr-FR" sz="3200" dirty="0">
                <a:solidFill>
                  <a:srgbClr val="000000"/>
                </a:solidFill>
                <a:latin typeface="Tahoma" pitchFamily="34"/>
                <a:cs typeface="Lucida Sans Unicode"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 Data Buffering</a:t>
            </a:r>
          </a:p>
        </p:txBody>
      </p:sp>
      <p:sp>
        <p:nvSpPr>
          <p:cNvPr id="3" name="Espace réservé du texte 2"/>
          <p:cNvSpPr txBox="1">
            <a:spLocks noGrp="1"/>
          </p:cNvSpPr>
          <p:nvPr>
            <p:ph type="body" idx="4294967295"/>
          </p:nvPr>
        </p:nvSpPr>
        <p:spPr/>
        <p:txBody>
          <a:bodyPr vert="horz">
            <a:normAutofit/>
          </a:bodyPr>
          <a:lstStyle/>
          <a:p>
            <a:pPr lvl="0"/>
            <a:r>
              <a:rPr lang="fr-FR" dirty="0"/>
              <a:t>Les </a:t>
            </a:r>
            <a:r>
              <a:rPr lang="fr-FR" i="1" dirty="0"/>
              <a:t>topics</a:t>
            </a:r>
            <a:r>
              <a:rPr lang="fr-FR" dirty="0"/>
              <a:t> Kafka peuvent être utilisés pour </a:t>
            </a:r>
            <a:r>
              <a:rPr lang="fr-FR" dirty="0" err="1"/>
              <a:t>bufferiser</a:t>
            </a:r>
            <a:r>
              <a:rPr lang="fr-FR" dirty="0"/>
              <a:t> les événements provenant de multiples sources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Ces événements alimentent des pipelines de traitement et transformation destinées à des solutions d’analyse temps-réel, d’</a:t>
            </a:r>
            <a:r>
              <a:rPr lang="fr-FR" sz="2800" dirty="0" err="1">
                <a:solidFill>
                  <a:srgbClr val="000000"/>
                </a:solidFill>
                <a:latin typeface="Tahoma" pitchFamily="34"/>
                <a:cs typeface="Lucida Sans Unicode" pitchFamily="34"/>
              </a:rPr>
              <a:t>alerting</a:t>
            </a:r>
            <a:r>
              <a:rPr lang="fr-FR" sz="2800" dirty="0">
                <a:solidFill>
                  <a:srgbClr val="000000"/>
                </a:solidFill>
                <a:latin typeface="Tahoma" pitchFamily="34"/>
                <a:cs typeface="Lucida Sans Unicode" pitchFamily="34"/>
              </a:rPr>
              <a:t> ou de machine </a:t>
            </a:r>
            <a:r>
              <a:rPr lang="fr-FR" sz="2800" dirty="0" err="1" smtClean="0">
                <a:solidFill>
                  <a:srgbClr val="000000"/>
                </a:solidFill>
                <a:latin typeface="Tahoma" pitchFamily="34"/>
                <a:cs typeface="Lucida Sans Unicode" pitchFamily="34"/>
              </a:rPr>
              <a:t>learning</a:t>
            </a:r>
            <a:endParaRPr lang="fr-FR" sz="2800" dirty="0" smtClean="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Les topics peuvent alors absorber les pics de charge</a:t>
            </a:r>
            <a:endParaRPr lang="fr-FR" sz="28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name="page2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consommateur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20000"/>
          </a:bodyPr>
          <a:lstStyle/>
          <a:p>
            <a:pPr lvl="0"/>
            <a:r>
              <a:rPr lang="fr-FR"/>
              <a:t>Du point de vue de la fiabilité, la seule chose que les consommateurs ont à faire est de s’assurer qu’ils gardent une trace des offsets qu’ils ont traités en cas de rebalanccing.</a:t>
            </a:r>
          </a:p>
          <a:p>
            <a:pPr lvl="0"/>
            <a:endParaRPr lang="fr-FR"/>
          </a:p>
          <a:p>
            <a:pPr lvl="0"/>
            <a:r>
              <a:rPr lang="fr-FR"/>
              <a:t>Pour cela, ils committent leur offset auprès du cluster Kafka qui stocke les informations dans le topic </a:t>
            </a:r>
            <a:r>
              <a:rPr lang="fr-FR" b="1" i="1">
                <a:solidFill>
                  <a:srgbClr val="0D1F63"/>
                </a:solidFill>
              </a:rPr>
              <a:t>_consumer_offsets</a:t>
            </a:r>
          </a:p>
          <a:p>
            <a:pPr lvl="0"/>
            <a:r>
              <a:rPr lang="fr-FR"/>
              <a:t>=&gt; La seule façon de perdre des messages est alors de committer des offsets de messages lus mais pas encore traités</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name="page2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commits</a:t>
            </a:r>
          </a:p>
        </p:txBody>
      </p:sp>
      <p:sp>
        <p:nvSpPr>
          <p:cNvPr id="3" name="Espace réservé du texte 2"/>
          <p:cNvSpPr txBox="1">
            <a:spLocks noGrp="1"/>
          </p:cNvSpPr>
          <p:nvPr>
            <p:ph type="body" idx="4294967295"/>
          </p:nvPr>
        </p:nvSpPr>
        <p:spPr/>
        <p:txBody>
          <a:bodyPr vert="horz"/>
          <a:lstStyle/>
          <a:p>
            <a:pPr lvl="0"/>
            <a:r>
              <a:rPr lang="fr-FR" dirty="0"/>
              <a:t>Les </a:t>
            </a:r>
            <a:r>
              <a:rPr lang="fr-FR" dirty="0" err="1"/>
              <a:t>commits</a:t>
            </a:r>
            <a:r>
              <a:rPr lang="fr-FR" dirty="0"/>
              <a:t> peuvent être automatiquement géré par Kafka</a:t>
            </a:r>
          </a:p>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a:t>
            </a:r>
          </a:p>
          <a:p>
            <a:pPr lvl="0"/>
            <a:r>
              <a:rPr lang="fr-FR" dirty="0" smtClean="0"/>
              <a:t>Lorsque la thread de background récupère un lot de message (appel </a:t>
            </a:r>
            <a:r>
              <a:rPr lang="fr-FR" dirty="0"/>
              <a:t>à </a:t>
            </a:r>
            <a:r>
              <a:rPr lang="fr-FR" dirty="0" err="1"/>
              <a:t>poll</a:t>
            </a:r>
            <a:r>
              <a:rPr lang="fr-FR" dirty="0" smtClean="0"/>
              <a:t>()) si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s’est écoulée, il valide les plus grands offset reçus par le </a:t>
            </a:r>
            <a:r>
              <a:rPr lang="fr-FR" i="1" dirty="0" err="1"/>
              <a:t>poll</a:t>
            </a:r>
            <a:r>
              <a:rPr lang="fr-FR" i="1" dirty="0"/>
              <a:t>() </a:t>
            </a:r>
            <a:r>
              <a:rPr lang="fr-FR" dirty="0"/>
              <a:t>précédent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name="page2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At Most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L’offset est commité</a:t>
            </a:r>
          </a:p>
          <a:p>
            <a:pPr lvl="0"/>
            <a:r>
              <a:rPr lang="fr-FR" sz="2200"/>
              <a:t>- Traitement d’un ratio de message puis plantage</a:t>
            </a:r>
          </a:p>
          <a:p>
            <a:pPr lvl="0"/>
            <a:endParaRPr lang="fr-FR" sz="220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61919" y="2434680"/>
            <a:ext cx="506664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name="page2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Most Once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dirty="0" smtClean="0"/>
              <a:t>Configuration par défaut</a:t>
            </a:r>
            <a:endParaRPr lang="fr-FR" dirty="0"/>
          </a:p>
          <a:p>
            <a:pPr lvl="0"/>
            <a:r>
              <a:rPr lang="fr-FR" dirty="0"/>
              <a:t>OU</a:t>
            </a:r>
          </a:p>
          <a:p>
            <a:pPr lvl="0"/>
            <a:r>
              <a:rPr lang="fr-FR" dirty="0"/>
              <a:t>Commit manuel avant le traitement des </a:t>
            </a:r>
            <a:r>
              <a:rPr lang="fr-FR" dirty="0" smtClean="0"/>
              <a:t>messages ou traitement de messages asynchrone</a:t>
            </a:r>
            <a:endParaRPr lang="fr-FR" dirty="0"/>
          </a:p>
          <a:p>
            <a:pPr lvl="0"/>
            <a:endParaRPr lang="fr-FR" dirty="0"/>
          </a:p>
          <a:p>
            <a:pPr lvl="0"/>
            <a:r>
              <a:rPr lang="fr-FR" dirty="0"/>
              <a:t>Exemple : </a:t>
            </a:r>
            <a:r>
              <a:rPr lang="fr-FR" dirty="0" smtClean="0"/>
              <a:t>Commit manuel et </a:t>
            </a:r>
            <a:r>
              <a:rPr lang="fr-FR" dirty="0"/>
              <a:t>traitement asynchrone</a:t>
            </a:r>
          </a:p>
          <a:p>
            <a:pPr lvl="0">
              <a:lnSpc>
                <a:spcPct val="100000"/>
              </a:lnSpc>
              <a:spcAft>
                <a:spcPts val="283"/>
              </a:spcAft>
            </a:pPr>
            <a:r>
              <a:rPr lang="fr-FR" sz="1800" dirty="0" err="1" smtClean="0">
                <a:latin typeface="Courier new" pitchFamily="49"/>
              </a:rPr>
              <a:t>while</a:t>
            </a:r>
            <a:r>
              <a:rPr lang="fr-FR" sz="1800" dirty="0" smtClean="0">
                <a:latin typeface="Courier new" pitchFamily="49"/>
              </a:rPr>
              <a:t> </a:t>
            </a:r>
            <a:r>
              <a:rPr lang="fr-FR" sz="1800" dirty="0">
                <a:latin typeface="Courier new" pitchFamily="49"/>
              </a:rPr>
              <a:t>(!</a:t>
            </a:r>
            <a:r>
              <a:rPr lang="fr-FR" sz="1800" dirty="0" err="1">
                <a:latin typeface="Courier new" pitchFamily="49"/>
              </a:rPr>
              <a:t>cancelled</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smtClean="0">
                <a:solidFill>
                  <a:srgbClr val="00A933"/>
                </a:solidFill>
                <a:latin typeface="Courier New" pitchFamily="49"/>
              </a:rPr>
              <a:t>    // </a:t>
            </a:r>
            <a:r>
              <a:rPr lang="fr-FR" sz="1800" b="1" dirty="0">
                <a:solidFill>
                  <a:srgbClr val="00A933"/>
                </a:solidFill>
                <a:latin typeface="Courier New" pitchFamily="49"/>
              </a:rPr>
              <a:t>Traitement asynchrone</a:t>
            </a:r>
          </a:p>
          <a:p>
            <a:pPr lvl="0">
              <a:lnSpc>
                <a:spcPct val="100000"/>
              </a:lnSpc>
              <a:spcAft>
                <a:spcPts val="283"/>
              </a:spcAft>
            </a:pPr>
            <a:r>
              <a:rPr lang="fr-FR" sz="1800" dirty="0">
                <a:latin typeface="Courier New" pitchFamily="49"/>
              </a:rPr>
              <a:t>    </a:t>
            </a:r>
            <a:r>
              <a:rPr lang="fr-FR" sz="1800" dirty="0" err="1" smtClean="0">
                <a:latin typeface="Courier New" pitchFamily="49"/>
              </a:rPr>
              <a:t>asyncProcess</a:t>
            </a:r>
            <a:r>
              <a:rPr lang="fr-FR" sz="1800" dirty="0" smtClean="0">
                <a:latin typeface="Courier New" pitchFamily="49"/>
              </a:rPr>
              <a:t>(</a:t>
            </a:r>
            <a:r>
              <a:rPr lang="fr-FR" sz="1800" dirty="0" err="1">
                <a:latin typeface="Courier new" pitchFamily="49"/>
              </a:rPr>
              <a:t>consumeResult</a:t>
            </a:r>
            <a:r>
              <a:rPr lang="fr-FR" sz="1800" dirty="0" smtClean="0">
                <a:latin typeface="Courier New" pitchFamily="49"/>
              </a:rPr>
              <a:t>);</a:t>
            </a:r>
          </a:p>
          <a:p>
            <a:pPr lvl="0">
              <a:lnSpc>
                <a:spcPct val="100000"/>
              </a:lnSpc>
              <a:spcAft>
                <a:spcPts val="283"/>
              </a:spcAft>
            </a:pPr>
            <a:r>
              <a:rPr lang="fr-FR" sz="1800" dirty="0" smtClean="0">
                <a:latin typeface="Courier new" pitchFamily="49"/>
              </a:rPr>
              <a:t>    if </a:t>
            </a:r>
            <a:r>
              <a:rPr lang="fr-FR" sz="1800" dirty="0">
                <a:latin typeface="Courier new" pitchFamily="49"/>
              </a:rPr>
              <a:t>(</a:t>
            </a:r>
            <a:r>
              <a:rPr lang="fr-FR" sz="1800" dirty="0" err="1">
                <a:latin typeface="Courier new" pitchFamily="49"/>
              </a:rPr>
              <a:t>consumeResult.Offset</a:t>
            </a:r>
            <a:r>
              <a:rPr lang="fr-FR" sz="1800" dirty="0">
                <a:latin typeface="Courier new" pitchFamily="49"/>
              </a:rPr>
              <a:t> % </a:t>
            </a:r>
            <a:r>
              <a:rPr lang="fr-FR" sz="1800" dirty="0" err="1">
                <a:latin typeface="Courier new" pitchFamily="49"/>
              </a:rPr>
              <a:t>commitPeriod</a:t>
            </a:r>
            <a:r>
              <a:rPr lang="fr-FR" sz="1800" dirty="0">
                <a:latin typeface="Courier new" pitchFamily="49"/>
              </a:rPr>
              <a:t> == 0</a:t>
            </a:r>
            <a:r>
              <a:rPr lang="fr-FR" sz="1800" dirty="0" smtClean="0">
                <a:latin typeface="Courier new" pitchFamily="49"/>
              </a:rPr>
              <a:t>)  </a:t>
            </a:r>
            <a:r>
              <a:rPr lang="fr-FR" sz="1800" dirty="0">
                <a:latin typeface="Courier new" pitchFamily="49"/>
              </a:rPr>
              <a:t>{</a:t>
            </a:r>
          </a:p>
          <a:p>
            <a:pPr lvl="0">
              <a:lnSpc>
                <a:spcPct val="100000"/>
              </a:lnSpc>
              <a:spcAft>
                <a:spcPts val="283"/>
              </a:spcAft>
            </a:pPr>
            <a:r>
              <a:rPr lang="fr-FR" sz="1800" dirty="0">
                <a:latin typeface="Courier new" pitchFamily="49"/>
              </a:rPr>
              <a:t>        </a:t>
            </a:r>
            <a:r>
              <a:rPr lang="fr-FR" sz="1800" dirty="0" err="1" smtClean="0">
                <a:latin typeface="Courier new" pitchFamily="49"/>
              </a:rPr>
              <a:t>try</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b="1" dirty="0">
                <a:solidFill>
                  <a:srgbClr val="002060"/>
                </a:solidFill>
                <a:latin typeface="Courier new" pitchFamily="49"/>
              </a:rPr>
              <a:t>            </a:t>
            </a:r>
            <a:r>
              <a:rPr lang="fr-FR" sz="1800" b="1" dirty="0" err="1">
                <a:solidFill>
                  <a:srgbClr val="002060"/>
                </a:solidFill>
                <a:latin typeface="Courier new" pitchFamily="49"/>
              </a:rPr>
              <a:t>consumer.Commit</a:t>
            </a:r>
            <a:r>
              <a:rPr lang="fr-FR" sz="1800" b="1" dirty="0">
                <a:solidFill>
                  <a:srgbClr val="002060"/>
                </a:solidFill>
                <a:latin typeface="Courier new" pitchFamily="49"/>
              </a:rPr>
              <a:t>(</a:t>
            </a:r>
            <a:r>
              <a:rPr lang="fr-FR" sz="1800" b="1" dirty="0" err="1">
                <a:solidFill>
                  <a:srgbClr val="002060"/>
                </a:solidFill>
                <a:latin typeface="Courier new" pitchFamily="49"/>
              </a:rPr>
              <a:t>consumeResult</a:t>
            </a:r>
            <a:r>
              <a:rPr lang="fr-FR" sz="1800" b="1" dirty="0">
                <a:solidFill>
                  <a:srgbClr val="002060"/>
                </a:solidFill>
                <a:latin typeface="Courier new" pitchFamily="49"/>
              </a:rPr>
              <a:t>);</a:t>
            </a:r>
          </a:p>
          <a:p>
            <a:pPr lvl="0">
              <a:lnSpc>
                <a:spcPct val="100000"/>
              </a:lnSpc>
              <a:spcAft>
                <a:spcPts val="283"/>
              </a:spcAft>
            </a:pPr>
            <a:r>
              <a:rPr lang="fr-FR" sz="1800" dirty="0">
                <a:latin typeface="Courier new" pitchFamily="49"/>
              </a:rPr>
              <a:t>        </a:t>
            </a:r>
            <a:r>
              <a:rPr lang="fr-FR" sz="1800" dirty="0" smtClean="0">
                <a:latin typeface="Courier new" pitchFamily="49"/>
              </a:rPr>
              <a:t>} catch </a:t>
            </a:r>
            <a:r>
              <a:rPr lang="fr-FR" sz="1800" dirty="0">
                <a:latin typeface="Courier new" pitchFamily="49"/>
              </a:rPr>
              <a:t>(</a:t>
            </a:r>
            <a:r>
              <a:rPr lang="fr-FR" sz="1800" dirty="0" err="1">
                <a:latin typeface="Courier new" pitchFamily="49"/>
              </a:rPr>
              <a:t>KafkaException</a:t>
            </a:r>
            <a:r>
              <a:rPr lang="fr-FR" sz="1800" dirty="0">
                <a:latin typeface="Courier new" pitchFamily="49"/>
              </a:rPr>
              <a:t> e</a:t>
            </a:r>
            <a:r>
              <a:rPr lang="fr-FR" sz="1800" dirty="0" smtClean="0">
                <a:latin typeface="Courier new" pitchFamily="49"/>
              </a:rPr>
              <a:t>) { </a:t>
            </a:r>
            <a:r>
              <a:rPr lang="fr-FR" sz="1800" dirty="0" err="1" smtClean="0">
                <a:latin typeface="Courier new" pitchFamily="49"/>
              </a:rPr>
              <a:t>Console.WriteLine</a:t>
            </a:r>
            <a:r>
              <a:rPr lang="fr-FR" sz="1800" dirty="0">
                <a:latin typeface="Courier new" pitchFamily="49"/>
              </a:rPr>
              <a:t>($"Commit </a:t>
            </a:r>
            <a:r>
              <a:rPr lang="fr-FR" sz="1800" dirty="0" err="1">
                <a:latin typeface="Courier new" pitchFamily="49"/>
              </a:rPr>
              <a:t>error</a:t>
            </a:r>
            <a:r>
              <a:rPr lang="fr-FR" sz="1800" dirty="0">
                <a:latin typeface="Courier new" pitchFamily="49"/>
              </a:rPr>
              <a:t>: {</a:t>
            </a:r>
            <a:r>
              <a:rPr lang="fr-FR" sz="1800" dirty="0" err="1">
                <a:latin typeface="Courier new" pitchFamily="49"/>
              </a:rPr>
              <a:t>e.Error.Reason</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a:t>
            </a:r>
            <a:r>
              <a:rPr lang="fr-FR" sz="1800" dirty="0" smtClean="0">
                <a:latin typeface="Courier new" pitchFamily="49"/>
              </a:rPr>
              <a:t>}</a:t>
            </a:r>
            <a:r>
              <a:rPr lang="fr-FR" sz="1800" dirty="0" smtClean="0">
                <a:latin typeface="Courier New" pitchFamily="49"/>
              </a:rPr>
              <a:t>    </a:t>
            </a:r>
          </a:p>
          <a:p>
            <a:pPr lvl="0">
              <a:lnSpc>
                <a:spcPct val="100000"/>
              </a:lnSpc>
              <a:spcAft>
                <a:spcPts val="283"/>
              </a:spcAft>
            </a:pPr>
            <a:r>
              <a:rPr lang="fr-FR" sz="1800" dirty="0">
                <a:latin typeface="Courier New" pitchFamily="49"/>
              </a:rPr>
              <a:t>}</a:t>
            </a:r>
          </a:p>
          <a:p>
            <a:pPr lvl="0">
              <a:lnSpc>
                <a:spcPct val="100000"/>
              </a:lnSpc>
              <a:spcAft>
                <a:spcPts val="283"/>
              </a:spcAft>
            </a:pPr>
            <a:endParaRPr lang="fr-FR" sz="18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name="page2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Réception : </a:t>
            </a:r>
            <a:r>
              <a:rPr lang="fr-FR" i="1"/>
              <a:t>At Least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Traitement d’un ratio de message puis plantage</a:t>
            </a:r>
          </a:p>
          <a:p>
            <a:pPr lvl="0"/>
            <a:r>
              <a:rPr lang="fr-FR" sz="2200"/>
              <a:t>- L’offset n’est pas commité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20680" y="2323800"/>
            <a:ext cx="5199120" cy="41965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name="page2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Least Once</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i="1" dirty="0" err="1" smtClean="0"/>
              <a:t>AutoCommit</a:t>
            </a:r>
            <a:r>
              <a:rPr lang="fr-FR" dirty="0" smtClean="0"/>
              <a:t> avec </a:t>
            </a:r>
            <a:r>
              <a:rPr lang="fr-FR" i="1" dirty="0" err="1" smtClean="0"/>
              <a:t>StoreOffset</a:t>
            </a:r>
            <a:r>
              <a:rPr lang="fr-FR" dirty="0" smtClean="0"/>
              <a:t> (méthode recommandée)</a:t>
            </a:r>
            <a:endParaRPr lang="fr-FR" dirty="0"/>
          </a:p>
          <a:p>
            <a:pPr lvl="0"/>
            <a:r>
              <a:rPr lang="fr-FR" dirty="0"/>
              <a:t>Ou</a:t>
            </a:r>
          </a:p>
          <a:p>
            <a:pPr lvl="0"/>
            <a:r>
              <a:rPr lang="fr-FR" dirty="0" smtClean="0"/>
              <a:t>Commit manuel </a:t>
            </a:r>
            <a:r>
              <a:rPr lang="fr-FR" dirty="0"/>
              <a:t>après traitement via </a:t>
            </a:r>
            <a:r>
              <a:rPr lang="fr-FR" i="1" dirty="0" err="1" smtClean="0"/>
              <a:t>consumer.Commit</a:t>
            </a:r>
            <a:r>
              <a:rPr lang="fr-FR" i="1" dirty="0" smtClean="0"/>
              <a:t>()</a:t>
            </a:r>
            <a:r>
              <a:rPr lang="fr-FR" dirty="0" smtClean="0"/>
              <a:t>;</a:t>
            </a:r>
            <a:r>
              <a:rPr lang="fr-FR" dirty="0"/>
              <a:t/>
            </a:r>
            <a:br>
              <a:rPr lang="fr-FR" dirty="0"/>
            </a:br>
            <a:endParaRPr lang="fr-FR" dirty="0"/>
          </a:p>
          <a:p>
            <a:pPr lvl="0"/>
            <a:r>
              <a:rPr lang="fr-FR" dirty="0"/>
              <a:t>Exemple : </a:t>
            </a:r>
            <a:r>
              <a:rPr lang="fr-FR" dirty="0" err="1" smtClean="0"/>
              <a:t>AutoCommit</a:t>
            </a:r>
            <a:r>
              <a:rPr lang="fr-FR" dirty="0" smtClean="0"/>
              <a:t> et </a:t>
            </a:r>
            <a:r>
              <a:rPr lang="fr-FR" dirty="0" err="1" smtClean="0"/>
              <a:t>StoreOffset</a:t>
            </a:r>
            <a:endParaRPr lang="fr-FR" dirty="0"/>
          </a:p>
          <a:p>
            <a:pPr lvl="0">
              <a:lnSpc>
                <a:spcPct val="100000"/>
              </a:lnSpc>
              <a:spcAft>
                <a:spcPts val="283"/>
              </a:spcAft>
            </a:pPr>
            <a:r>
              <a:rPr lang="fr-FR" sz="2400" dirty="0" err="1" smtClean="0">
                <a:latin typeface="Courier new" pitchFamily="49"/>
              </a:rPr>
              <a:t>while</a:t>
            </a:r>
            <a:r>
              <a:rPr lang="fr-FR" sz="2400" dirty="0" smtClean="0">
                <a:latin typeface="Courier new" pitchFamily="49"/>
              </a:rPr>
              <a:t> </a:t>
            </a:r>
            <a:r>
              <a:rPr lang="fr-FR" sz="2400" dirty="0">
                <a:latin typeface="Courier new" pitchFamily="49"/>
              </a:rPr>
              <a:t>(!</a:t>
            </a:r>
            <a:r>
              <a:rPr lang="fr-FR" sz="2400" dirty="0" err="1">
                <a:latin typeface="Courier new" pitchFamily="49"/>
              </a:rPr>
              <a:t>cancelled</a:t>
            </a:r>
            <a:r>
              <a:rPr lang="fr-FR" sz="2400" dirty="0">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r>
              <a:rPr lang="fr-FR" sz="2400" dirty="0">
                <a:latin typeface="Courier new" pitchFamily="49"/>
              </a:rPr>
              <a:t>    var </a:t>
            </a:r>
            <a:r>
              <a:rPr lang="fr-FR" sz="2400" dirty="0" err="1">
                <a:latin typeface="Courier new" pitchFamily="49"/>
              </a:rPr>
              <a:t>consumeResult</a:t>
            </a:r>
            <a:r>
              <a:rPr lang="fr-FR" sz="2400" dirty="0">
                <a:latin typeface="Courier new" pitchFamily="49"/>
              </a:rPr>
              <a:t> = </a:t>
            </a:r>
            <a:r>
              <a:rPr lang="fr-FR" sz="2400" dirty="0" err="1">
                <a:latin typeface="Courier new" pitchFamily="49"/>
              </a:rPr>
              <a:t>consumer.Consume</a:t>
            </a:r>
            <a:r>
              <a:rPr lang="fr-FR" sz="2400" dirty="0">
                <a:latin typeface="Courier new" pitchFamily="49"/>
              </a:rPr>
              <a:t>(</a:t>
            </a:r>
            <a:r>
              <a:rPr lang="fr-FR" sz="2400" dirty="0" err="1">
                <a:latin typeface="Courier new" pitchFamily="49"/>
              </a:rPr>
              <a:t>cancellationToken</a:t>
            </a:r>
            <a:r>
              <a:rPr lang="fr-FR" sz="2400" dirty="0">
                <a:latin typeface="Courier new" pitchFamily="49"/>
              </a:rPr>
              <a:t>);</a:t>
            </a: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B050"/>
                </a:solidFill>
                <a:latin typeface="Courier new" pitchFamily="49"/>
              </a:rPr>
              <a:t>    // </a:t>
            </a:r>
            <a:r>
              <a:rPr lang="fr-FR" sz="2400" b="1" dirty="0" smtClean="0">
                <a:solidFill>
                  <a:srgbClr val="00B050"/>
                </a:solidFill>
                <a:latin typeface="Courier new" pitchFamily="49"/>
              </a:rPr>
              <a:t>Traitement synchrone du message.</a:t>
            </a:r>
          </a:p>
          <a:p>
            <a:pPr lvl="0">
              <a:lnSpc>
                <a:spcPct val="100000"/>
              </a:lnSpc>
              <a:spcAft>
                <a:spcPts val="283"/>
              </a:spcAft>
            </a:pPr>
            <a:r>
              <a:rPr lang="fr-FR" sz="2400" b="1" dirty="0">
                <a:solidFill>
                  <a:srgbClr val="00B050"/>
                </a:solidFill>
                <a:latin typeface="Courier new" pitchFamily="49"/>
              </a:rPr>
              <a:t> </a:t>
            </a:r>
            <a:r>
              <a:rPr lang="fr-FR" sz="2400" b="1" dirty="0" smtClean="0">
                <a:solidFill>
                  <a:srgbClr val="00B050"/>
                </a:solidFill>
                <a:latin typeface="Courier new" pitchFamily="49"/>
              </a:rPr>
              <a:t>   </a:t>
            </a:r>
            <a:r>
              <a:rPr lang="fr-FR" sz="2400" dirty="0" err="1" smtClean="0">
                <a:latin typeface="Courier New" pitchFamily="49"/>
              </a:rPr>
              <a:t>syncProcess</a:t>
            </a:r>
            <a:r>
              <a:rPr lang="fr-FR" sz="2400" dirty="0" smtClean="0">
                <a:latin typeface="Courier New" pitchFamily="49"/>
              </a:rPr>
              <a:t>(</a:t>
            </a:r>
            <a:r>
              <a:rPr lang="fr-FR" sz="2400" dirty="0" err="1" smtClean="0">
                <a:latin typeface="Courier new" pitchFamily="49"/>
              </a:rPr>
              <a:t>consumeResult</a:t>
            </a:r>
            <a:r>
              <a:rPr lang="fr-FR" sz="2400" dirty="0" smtClean="0">
                <a:latin typeface="Courier New" pitchFamily="49"/>
              </a:rPr>
              <a:t>)</a:t>
            </a:r>
            <a:r>
              <a:rPr lang="fr-FR" sz="2400" dirty="0">
                <a:latin typeface="Courier New" pitchFamily="49"/>
              </a:rPr>
              <a:t> ;</a:t>
            </a:r>
            <a:endParaRPr lang="fr-FR" sz="2400" b="1" dirty="0">
              <a:solidFill>
                <a:srgbClr val="00B050"/>
              </a:solidFill>
              <a:latin typeface="Courier new" pitchFamily="49"/>
            </a:endParaRP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2060"/>
                </a:solidFill>
                <a:latin typeface="Courier new" pitchFamily="49"/>
              </a:rPr>
              <a:t>    </a:t>
            </a:r>
            <a:r>
              <a:rPr lang="fr-FR" sz="2400" b="1" dirty="0" err="1">
                <a:solidFill>
                  <a:srgbClr val="002060"/>
                </a:solidFill>
                <a:latin typeface="Courier new" pitchFamily="49"/>
              </a:rPr>
              <a:t>consumer.StoreOffset</a:t>
            </a:r>
            <a:r>
              <a:rPr lang="fr-FR" sz="2400" b="1" dirty="0">
                <a:solidFill>
                  <a:srgbClr val="002060"/>
                </a:solidFill>
                <a:latin typeface="Courier new" pitchFamily="49"/>
              </a:rPr>
              <a:t>(</a:t>
            </a:r>
            <a:r>
              <a:rPr lang="fr-FR" sz="2400" b="1" dirty="0" err="1">
                <a:solidFill>
                  <a:srgbClr val="002060"/>
                </a:solidFill>
                <a:latin typeface="Courier new" pitchFamily="49"/>
              </a:rPr>
              <a:t>consumeResult</a:t>
            </a:r>
            <a:r>
              <a:rPr lang="fr-FR" sz="2400" b="1" dirty="0">
                <a:solidFill>
                  <a:srgbClr val="002060"/>
                </a:solidFill>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endParaRPr lang="fr-FR" sz="22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name="page2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b="1" i="1">
                <a:solidFill>
                  <a:srgbClr val="0D1F63"/>
                </a:solidFill>
              </a:rPr>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name="page2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La sémantique </a:t>
            </a:r>
            <a:r>
              <a:rPr lang="fr-FR" i="1" dirty="0" err="1"/>
              <a:t>Exactly</a:t>
            </a:r>
            <a:r>
              <a:rPr lang="fr-FR" i="1" dirty="0"/>
              <a:t> Once</a:t>
            </a:r>
            <a:r>
              <a:rPr lang="fr-FR" dirty="0"/>
              <a:t> est basée sur </a:t>
            </a:r>
            <a:r>
              <a:rPr lang="fr-FR" i="1" dirty="0"/>
              <a:t>At least Once</a:t>
            </a:r>
            <a:r>
              <a:rPr lang="fr-FR" dirty="0"/>
              <a:t> et empêche </a:t>
            </a:r>
            <a:r>
              <a:rPr lang="fr-FR" dirty="0" smtClean="0"/>
              <a:t>la production ou la consommation de doublon</a:t>
            </a:r>
            <a:endParaRPr lang="fr-FR" dirty="0"/>
          </a:p>
          <a:p>
            <a:pPr lvl="0"/>
            <a:endParaRPr lang="fr-FR" dirty="0"/>
          </a:p>
          <a:p>
            <a:pPr lvl="0"/>
            <a:r>
              <a:rPr lang="fr-FR" dirty="0"/>
              <a:t>Pris en charge par les APIs </a:t>
            </a:r>
            <a:r>
              <a:rPr lang="fr-FR" i="1" dirty="0"/>
              <a:t>Kafka Producer, Consumer et </a:t>
            </a:r>
            <a:r>
              <a:rPr lang="fr-FR" i="1" dirty="0" err="1"/>
              <a:t>Streams</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name="page2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idempotent</a:t>
            </a:r>
          </a:p>
        </p:txBody>
      </p:sp>
      <p:sp>
        <p:nvSpPr>
          <p:cNvPr id="3" name="Espace réservé du texte 2"/>
          <p:cNvSpPr txBox="1">
            <a:spLocks noGrp="1"/>
          </p:cNvSpPr>
          <p:nvPr>
            <p:ph type="body" idx="4294967295"/>
          </p:nvPr>
        </p:nvSpPr>
        <p:spPr/>
        <p:txBody>
          <a:bodyPr vert="horz"/>
          <a:lstStyle/>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28209" y="2310090"/>
            <a:ext cx="5631001" cy="2641680"/>
          </a:xfrm>
          <a:prstGeom prst="rect">
            <a:avLst/>
          </a:prstGeom>
          <a:noFill/>
          <a:ln>
            <a:noFill/>
          </a:ln>
        </p:spPr>
      </p:pic>
      <p:sp>
        <p:nvSpPr>
          <p:cNvPr id="5" name="ZoneTexte 4"/>
          <p:cNvSpPr txBox="1"/>
          <p:nvPr/>
        </p:nvSpPr>
        <p:spPr>
          <a:xfrm>
            <a:off x="1225214" y="5056344"/>
            <a:ext cx="8539815" cy="14943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a:ln>
                  <a:noFill/>
                </a:ln>
                <a:solidFill>
                  <a:srgbClr val="000000"/>
                </a:solidFill>
                <a:latin typeface="Times New Roman" pitchFamily="18"/>
                <a:ea typeface="Lucida Sans Unicode" pitchFamily="34"/>
                <a:cs typeface="Lucida Sans Unicode" pitchFamily="34"/>
              </a:rPr>
              <a:t>Le producteur ajoute une nombre séquentiel et un ID de </a:t>
            </a: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producteur </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smtClean="0">
                <a:solidFill>
                  <a:srgbClr val="000000"/>
                </a:solidFill>
                <a:latin typeface="Times New Roman" pitchFamily="18"/>
                <a:ea typeface="Lucida Sans Unicode" pitchFamily="34"/>
                <a:cs typeface="Lucida Sans Unicode" pitchFamily="34"/>
              </a:rPr>
              <a:t>Dans le message.</a:t>
            </a:r>
          </a:p>
          <a:p>
            <a:pPr hangingPunct="0">
              <a:lnSpc>
                <a:spcPct val="95000"/>
              </a:lnSpc>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a:solidFill>
                  <a:srgbClr val="000000"/>
                </a:solidFill>
                <a:latin typeface="Times New Roman" pitchFamily="18"/>
                <a:ea typeface="Lucida Sans Unicode" pitchFamily="34"/>
                <a:cs typeface="Lucida Sans Unicode" pitchFamily="34"/>
              </a:rPr>
              <a:t>Le broker détecte le doublon </a:t>
            </a:r>
            <a:br>
              <a:rPr lang="fr-FR" sz="2400" dirty="0">
                <a:solidFill>
                  <a:srgbClr val="000000"/>
                </a:solidFill>
                <a:latin typeface="Times New Roman" pitchFamily="18"/>
                <a:ea typeface="Lucida Sans Unicode" pitchFamily="34"/>
                <a:cs typeface="Lucida Sans Unicode" pitchFamily="34"/>
              </a:rPr>
            </a:br>
            <a:r>
              <a:rPr lang="fr-FR" sz="2400" dirty="0">
                <a:solidFill>
                  <a:srgbClr val="000000"/>
                </a:solidFill>
                <a:latin typeface="Times New Roman" pitchFamily="18"/>
                <a:ea typeface="Lucida Sans Unicode" pitchFamily="34"/>
                <a:cs typeface="Lucida Sans Unicode" pitchFamily="34"/>
              </a:rPr>
              <a:t>=&gt; Il envoie un </a:t>
            </a:r>
            <a:r>
              <a:rPr lang="fr-FR" sz="2400" i="1" dirty="0" err="1" smtClean="0">
                <a:solidFill>
                  <a:srgbClr val="000000"/>
                </a:solidFill>
                <a:latin typeface="Times New Roman" pitchFamily="18"/>
                <a:ea typeface="Lucida Sans Unicode" pitchFamily="34"/>
                <a:cs typeface="Lucida Sans Unicode" pitchFamily="34"/>
              </a:rPr>
              <a:t>ack</a:t>
            </a:r>
            <a:r>
              <a:rPr lang="fr-FR" sz="2400" dirty="0" smtClean="0">
                <a:solidFill>
                  <a:srgbClr val="000000"/>
                </a:solidFill>
                <a:latin typeface="Times New Roman" pitchFamily="18"/>
                <a:ea typeface="Lucida Sans Unicode" pitchFamily="34"/>
                <a:cs typeface="Lucida Sans Unicode" pitchFamily="34"/>
              </a:rPr>
              <a:t> mais sans stocker le message</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name="page2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 producteur</a:t>
            </a:r>
            <a:endParaRPr lang="fr-FR" dirty="0"/>
          </a:p>
        </p:txBody>
      </p:sp>
      <p:sp>
        <p:nvSpPr>
          <p:cNvPr id="3" name="Espace réservé du texte 2"/>
          <p:cNvSpPr txBox="1">
            <a:spLocks noGrp="1"/>
          </p:cNvSpPr>
          <p:nvPr>
            <p:ph type="body" idx="4294967295"/>
          </p:nvPr>
        </p:nvSpPr>
        <p:spPr/>
        <p:txBody>
          <a:bodyPr vert="horz">
            <a:normAutofit lnSpcReduction="10000"/>
          </a:bodyPr>
          <a:lstStyle/>
          <a:p>
            <a:pPr lvl="0"/>
            <a:r>
              <a:rPr lang="fr-FR" b="1" i="1" dirty="0" err="1" smtClean="0">
                <a:solidFill>
                  <a:srgbClr val="002060"/>
                </a:solidFill>
              </a:rPr>
              <a:t>EnableIdempotence</a:t>
            </a:r>
            <a:endParaRPr lang="fr-FR" b="1" i="1" dirty="0">
              <a:solidFill>
                <a:srgbClr val="002060"/>
              </a:solidFill>
            </a:endParaRPr>
          </a:p>
          <a:p>
            <a:pPr lvl="0"/>
            <a:r>
              <a:rPr lang="fr-FR" dirty="0"/>
              <a:t>L’idempotence nécessite les configurations suivantes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max.in.flight.requests.per.connection</a:t>
            </a:r>
            <a:r>
              <a:rPr lang="fr-FR" sz="3200" i="1" dirty="0">
                <a:solidFill>
                  <a:srgbClr val="000000"/>
                </a:solidFill>
                <a:latin typeface="Tahoma" pitchFamily="34"/>
                <a:cs typeface="Lucida Sans Unicode" pitchFamily="34"/>
              </a:rPr>
              <a:t> &lt;= 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acks</a:t>
            </a:r>
            <a:r>
              <a:rPr lang="fr-FR" sz="3200" i="1" dirty="0">
                <a:solidFill>
                  <a:srgbClr val="000000"/>
                </a:solidFill>
                <a:latin typeface="Tahoma" pitchFamily="34"/>
                <a:cs typeface="Lucida Sans Unicode" pitchFamily="34"/>
              </a:rPr>
              <a:t> = all</a:t>
            </a:r>
          </a:p>
          <a:p>
            <a:pPr lvl="0"/>
            <a:r>
              <a:rPr lang="fr-FR" dirty="0"/>
              <a:t>Si des valeurs incompatibles sont configurées, une </a:t>
            </a:r>
            <a:r>
              <a:rPr lang="fr-FR" i="1" dirty="0" err="1"/>
              <a:t>ConfigException</a:t>
            </a:r>
            <a:r>
              <a:rPr lang="fr-FR" dirty="0"/>
              <a:t> est lancée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Architecture ELK</a:t>
            </a:r>
            <a:br>
              <a:rPr lang="fr-FR" sz="4000"/>
            </a:br>
            <a:r>
              <a:rPr lang="fr-FR" sz="4000"/>
              <a:t>Bufferisation des événements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90559" y="2478600"/>
            <a:ext cx="9393840" cy="45259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name="page2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a:bodyPr>
          <a:lstStyle/>
          <a:p>
            <a:pPr lvl="0"/>
            <a:r>
              <a:rPr lang="fr-FR" dirty="0"/>
              <a:t>Du côté du consommateur, traiter une et une seule fois les messages consistent à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a:t>
            </a:r>
            <a:r>
              <a:rPr lang="fr-FR" sz="2800" dirty="0" smtClean="0">
                <a:solidFill>
                  <a:srgbClr val="000000"/>
                </a:solidFill>
                <a:latin typeface="Tahoma" pitchFamily="34"/>
                <a:cs typeface="Lucida Sans Unicode" pitchFamily="34"/>
              </a:rPr>
              <a:t>érer </a:t>
            </a:r>
            <a:r>
              <a:rPr lang="fr-FR" sz="2800" dirty="0">
                <a:solidFill>
                  <a:srgbClr val="000000"/>
                </a:solidFill>
                <a:latin typeface="Tahoma" pitchFamily="34"/>
                <a:cs typeface="Lucida Sans Unicode" pitchFamily="34"/>
              </a:rPr>
              <a:t>manuellement les </a:t>
            </a:r>
            <a:r>
              <a:rPr lang="fr-FR" sz="2800" dirty="0" smtClean="0">
                <a:solidFill>
                  <a:srgbClr val="000000"/>
                </a:solidFill>
                <a:latin typeface="Tahoma" pitchFamily="34"/>
                <a:cs typeface="Lucida Sans Unicode" pitchFamily="34"/>
              </a:rPr>
              <a:t>offsets </a:t>
            </a:r>
            <a:r>
              <a:rPr lang="fr-FR" sz="2800" dirty="0" err="1" smtClean="0">
                <a:solidFill>
                  <a:srgbClr val="000000"/>
                </a:solidFill>
                <a:latin typeface="Tahoma" pitchFamily="34"/>
                <a:cs typeface="Lucida Sans Unicode" pitchFamily="34"/>
              </a:rPr>
              <a:t>committés</a:t>
            </a:r>
            <a:r>
              <a:rPr lang="fr-FR" sz="2800" dirty="0" smtClean="0">
                <a:solidFill>
                  <a:srgbClr val="000000"/>
                </a:solidFill>
                <a:latin typeface="Tahoma" pitchFamily="34"/>
                <a:cs typeface="Lucida Sans Unicode" pitchFamily="34"/>
              </a:rPr>
              <a:t> dans </a:t>
            </a:r>
            <a:r>
              <a:rPr lang="fr-FR" sz="2800" dirty="0">
                <a:solidFill>
                  <a:srgbClr val="000000"/>
                </a:solidFill>
                <a:latin typeface="Tahoma" pitchFamily="34"/>
                <a:cs typeface="Lucida Sans Unicode" pitchFamily="34"/>
              </a:rPr>
              <a:t>un support de persistance </a:t>
            </a:r>
            <a:r>
              <a:rPr lang="fr-FR" sz="2800" dirty="0" smtClean="0">
                <a:solidFill>
                  <a:srgbClr val="000000"/>
                </a:solidFill>
                <a:latin typeface="Tahoma" pitchFamily="34"/>
                <a:cs typeface="Lucida Sans Unicode" pitchFamily="34"/>
              </a:rPr>
              <a:t>transactionnel, partagé </a:t>
            </a:r>
            <a:r>
              <a:rPr lang="fr-FR" sz="2800" dirty="0">
                <a:solidFill>
                  <a:srgbClr val="000000"/>
                </a:solidFill>
                <a:latin typeface="Tahoma" pitchFamily="34"/>
                <a:cs typeface="Lucida Sans Unicode" pitchFamily="34"/>
              </a:rPr>
              <a:t>par tous les consommateurs et gérer les rééquilibrages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le traitement consiste à produire un message vers le même cluster Kafka, on peut utiliser les transactions</a:t>
            </a:r>
            <a:r>
              <a:rPr lang="fr-FR" sz="2800" baseline="30000" dirty="0">
                <a:solidFill>
                  <a:srgbClr val="000000"/>
                </a:solidFill>
                <a:latin typeface="Tahoma" pitchFamily="34"/>
                <a:cs typeface="Lucida Sans Unicode" pitchFamily="34"/>
              </a:rPr>
              <a:t>1</a:t>
            </a:r>
            <a:r>
              <a:rPr lang="fr-FR" sz="3200" dirty="0">
                <a:solidFill>
                  <a:srgbClr val="000000"/>
                </a:solidFill>
                <a:latin typeface="Tahoma" pitchFamily="34"/>
                <a:cs typeface="Lucida Sans Unicode" pitchFamily="34"/>
              </a:rPr>
              <a:t>.</a:t>
            </a:r>
          </a:p>
        </p:txBody>
      </p:sp>
      <p:sp>
        <p:nvSpPr>
          <p:cNvPr id="4" name="ZoneTexte 3"/>
          <p:cNvSpPr txBox="1"/>
          <p:nvPr/>
        </p:nvSpPr>
        <p:spPr>
          <a:xfrm>
            <a:off x="542880" y="7086600"/>
            <a:ext cx="3323159"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C’est le cas de KafkaStream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name="page2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a:t>
            </a:r>
            <a:br>
              <a:rPr lang="fr-FR" dirty="0" smtClean="0"/>
            </a:br>
            <a:r>
              <a:rPr lang="fr-FR" dirty="0" smtClean="0"/>
              <a:t>Gestion des offsets (1)</a:t>
            </a:r>
            <a:endParaRPr lang="fr-FR" dirty="0"/>
          </a:p>
        </p:txBody>
      </p:sp>
      <p:sp>
        <p:nvSpPr>
          <p:cNvPr id="3" name="Espace réservé du texte 2"/>
          <p:cNvSpPr txBox="1">
            <a:spLocks noGrp="1"/>
          </p:cNvSpPr>
          <p:nvPr>
            <p:ph type="body" idx="4294967295"/>
          </p:nvPr>
        </p:nvSpPr>
        <p:spPr/>
        <p:txBody>
          <a:bodyPr vert="horz">
            <a:normAutofit/>
          </a:bodyPr>
          <a:lstStyle/>
          <a:p>
            <a:pPr lvl="0"/>
            <a:r>
              <a:rPr lang="fr-FR" i="1" dirty="0" err="1" smtClean="0"/>
              <a:t>EnableAutoCommit</a:t>
            </a:r>
            <a:r>
              <a:rPr lang="fr-FR" i="1" dirty="0" smtClean="0"/>
              <a:t>=false  </a:t>
            </a:r>
            <a:endParaRPr lang="fr-FR" i="1" dirty="0"/>
          </a:p>
          <a:p>
            <a:pPr lvl="0">
              <a:lnSpc>
                <a:spcPct val="100000"/>
              </a:lnSpc>
              <a:spcAft>
                <a:spcPts val="283"/>
              </a:spcAft>
            </a:pPr>
            <a:r>
              <a:rPr lang="fr-FR" sz="1800" dirty="0" err="1">
                <a:latin typeface="Courier new" pitchFamily="49"/>
              </a:rPr>
              <a:t>while</a:t>
            </a:r>
            <a:r>
              <a:rPr lang="fr-FR" sz="1800" dirty="0">
                <a:latin typeface="Courier new" pitchFamily="49"/>
              </a:rPr>
              <a:t> (!</a:t>
            </a:r>
            <a:r>
              <a:rPr lang="fr-FR" sz="1800" dirty="0" err="1">
                <a:latin typeface="Courier new" pitchFamily="49"/>
              </a:rPr>
              <a:t>cancelled</a:t>
            </a:r>
            <a:r>
              <a:rPr lang="fr-FR" sz="1800" dirty="0">
                <a:latin typeface="Courier new" pitchFamily="49"/>
              </a:rPr>
              <a:t>)</a:t>
            </a:r>
          </a:p>
          <a:p>
            <a:pPr lvl="0">
              <a:lnSpc>
                <a:spcPct val="100000"/>
              </a:lnSpc>
              <a:spcAft>
                <a:spcPts val="283"/>
              </a:spcAft>
            </a:pPr>
            <a:r>
              <a:rPr lang="fr-FR" sz="1800" dirty="0">
                <a:latin typeface="Courier new" pitchFamily="49"/>
              </a:rPr>
              <a:t>{</a:t>
            </a: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a:solidFill>
                  <a:srgbClr val="006D6F"/>
                </a:solidFill>
                <a:latin typeface="Courier New" pitchFamily="49"/>
              </a:rPr>
              <a:t>    // Démarrage transaction </a:t>
            </a:r>
          </a:p>
          <a:p>
            <a:pPr lvl="0">
              <a:lnSpc>
                <a:spcPct val="100000"/>
              </a:lnSpc>
              <a:spcAft>
                <a:spcPts val="283"/>
              </a:spcAft>
            </a:pPr>
            <a:r>
              <a:rPr lang="fr-FR" sz="1800" b="1" dirty="0">
                <a:solidFill>
                  <a:srgbClr val="006D6F"/>
                </a:solidFill>
                <a:latin typeface="Courier New" pitchFamily="49"/>
              </a:rPr>
              <a:t>    	// Traitement du message</a:t>
            </a:r>
          </a:p>
          <a:p>
            <a:pPr lvl="0">
              <a:lnSpc>
                <a:spcPct val="100000"/>
              </a:lnSpc>
              <a:spcAft>
                <a:spcPts val="283"/>
              </a:spcAft>
            </a:pPr>
            <a:r>
              <a:rPr lang="fr-FR" sz="1800" dirty="0">
                <a:latin typeface="Courier New" pitchFamily="49"/>
              </a:rPr>
              <a:t>    </a:t>
            </a:r>
            <a:r>
              <a:rPr lang="fr-FR" sz="1800" dirty="0" smtClean="0">
                <a:latin typeface="Courier New" pitchFamily="49"/>
              </a:rPr>
              <a:t>	</a:t>
            </a:r>
            <a:r>
              <a:rPr lang="fr-FR" sz="1800" b="1" dirty="0" smtClean="0">
                <a:solidFill>
                  <a:srgbClr val="006D6F"/>
                </a:solidFill>
                <a:latin typeface="Courier New" pitchFamily="49"/>
              </a:rPr>
              <a:t>// </a:t>
            </a:r>
            <a:r>
              <a:rPr lang="fr-FR" sz="1800" b="1" dirty="0">
                <a:solidFill>
                  <a:srgbClr val="006D6F"/>
                </a:solidFill>
                <a:latin typeface="Courier New" pitchFamily="49"/>
              </a:rPr>
              <a:t>Sauvegarder l’offset traité </a:t>
            </a:r>
            <a:r>
              <a:rPr lang="fr-FR" sz="1800" dirty="0">
                <a:latin typeface="Courier New" pitchFamily="49"/>
              </a:rPr>
              <a:t>.    </a:t>
            </a:r>
            <a:r>
              <a:rPr lang="fr-FR" sz="1800" dirty="0" err="1">
                <a:latin typeface="Courier New" pitchFamily="49"/>
              </a:rPr>
              <a:t>offsetManager.saveOffsetInExternalStore</a:t>
            </a:r>
            <a:r>
              <a:rPr lang="fr-FR" sz="1800" dirty="0">
                <a:latin typeface="Courier New" pitchFamily="49"/>
              </a:rPr>
              <a:t>(</a:t>
            </a:r>
            <a:r>
              <a:rPr lang="fr-FR" sz="1800" dirty="0" err="1">
                <a:latin typeface="Courier New" pitchFamily="49"/>
              </a:rPr>
              <a:t>record.topic</a:t>
            </a:r>
            <a:r>
              <a:rPr lang="fr-FR" sz="1800" dirty="0" smtClean="0">
                <a:latin typeface="Courier New" pitchFamily="49"/>
              </a:rPr>
              <a:t>(),</a:t>
            </a:r>
            <a:br>
              <a:rPr lang="fr-FR" sz="1800" dirty="0" smtClean="0">
                <a:latin typeface="Courier New" pitchFamily="49"/>
              </a:rPr>
            </a:br>
            <a:r>
              <a:rPr lang="fr-FR" sz="1800" dirty="0" smtClean="0">
                <a:latin typeface="Courier New" pitchFamily="49"/>
              </a:rPr>
              <a:t>          </a:t>
            </a:r>
            <a:r>
              <a:rPr lang="fr-FR" sz="1800" dirty="0" err="1" smtClean="0">
                <a:latin typeface="Courier New" pitchFamily="49"/>
              </a:rPr>
              <a:t>record.partition</a:t>
            </a:r>
            <a:r>
              <a:rPr lang="fr-FR" sz="1800" dirty="0">
                <a:latin typeface="Courier New" pitchFamily="49"/>
              </a:rPr>
              <a:t>(),</a:t>
            </a:r>
            <a:r>
              <a:rPr lang="fr-FR" sz="1800" dirty="0" err="1">
                <a:latin typeface="Courier New" pitchFamily="49"/>
              </a:rPr>
              <a:t>record.offset</a:t>
            </a:r>
            <a:r>
              <a:rPr lang="fr-FR" sz="1800" dirty="0" smtClean="0">
                <a:latin typeface="Courier New" pitchFamily="49"/>
              </a:rPr>
              <a:t>());</a:t>
            </a:r>
          </a:p>
          <a:p>
            <a:pPr>
              <a:lnSpc>
                <a:spcPct val="110000"/>
              </a:lnSpc>
              <a:spcAft>
                <a:spcPts val="283"/>
              </a:spcAft>
            </a:pPr>
            <a:r>
              <a:rPr lang="fr-FR" sz="1800" dirty="0">
                <a:latin typeface="Courier New" pitchFamily="49"/>
              </a:rPr>
              <a:t> </a:t>
            </a:r>
            <a:r>
              <a:rPr lang="fr-FR" sz="1800" dirty="0" smtClean="0">
                <a:latin typeface="Courier New" pitchFamily="49"/>
              </a:rPr>
              <a:t>   </a:t>
            </a:r>
            <a:r>
              <a:rPr lang="fr-FR" sz="1800" b="1" dirty="0">
                <a:solidFill>
                  <a:srgbClr val="006D6F"/>
                </a:solidFill>
                <a:latin typeface="Courier New" pitchFamily="49"/>
              </a:rPr>
              <a:t>// Commit transaction</a:t>
            </a:r>
          </a:p>
          <a:p>
            <a:pPr lvl="0">
              <a:lnSpc>
                <a:spcPct val="100000"/>
              </a:lnSpc>
              <a:spcAft>
                <a:spcPts val="283"/>
              </a:spcAft>
            </a:pPr>
            <a:r>
              <a:rPr lang="fr-FR" sz="1800" dirty="0">
                <a:latin typeface="Courier New" pitchFamily="49"/>
              </a:rPr>
              <a:t>  }</a:t>
            </a:r>
          </a:p>
          <a:p>
            <a:pPr lvl="0">
              <a:lnSpc>
                <a:spcPct val="100000"/>
              </a:lnSpc>
              <a:spcAft>
                <a:spcPts val="283"/>
              </a:spcAft>
            </a:pPr>
            <a:r>
              <a:rPr lang="fr-FR" sz="1800"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name="page2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br>
              <a:rPr lang="fr-FR" dirty="0"/>
            </a:br>
            <a:r>
              <a:rPr lang="fr-FR" dirty="0"/>
              <a:t>Gestion des offsets </a:t>
            </a:r>
            <a:r>
              <a:rPr lang="fr-FR" dirty="0" smtClean="0"/>
              <a:t>(2)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sz="2800" dirty="0">
                <a:latin typeface="Courier New" pitchFamily="49"/>
              </a:rPr>
              <a:t>public class </a:t>
            </a:r>
            <a:r>
              <a:rPr lang="fr-FR" sz="2800" dirty="0" err="1">
                <a:latin typeface="Courier New" pitchFamily="49"/>
              </a:rPr>
              <a:t>MyConsumerRebalancerListener</a:t>
            </a:r>
            <a:r>
              <a:rPr lang="fr-FR" sz="2800" dirty="0">
                <a:latin typeface="Courier New" pitchFamily="49"/>
              </a:rPr>
              <a:t> </a:t>
            </a:r>
            <a:r>
              <a:rPr lang="fr-FR" sz="2800" dirty="0" err="1">
                <a:latin typeface="Courier New" pitchFamily="49"/>
              </a:rPr>
              <a:t>implements</a:t>
            </a:r>
            <a:r>
              <a:rPr lang="fr-FR" sz="2800" dirty="0">
                <a:latin typeface="Courier New" pitchFamily="49"/>
              </a:rPr>
              <a:t>                                 </a:t>
            </a:r>
            <a:r>
              <a:rPr lang="fr-FR" sz="2800" dirty="0" err="1">
                <a:latin typeface="Courier New" pitchFamily="49"/>
              </a:rPr>
              <a:t>org.apache.kafka.clients.consumer.ConsumerRebalanceListener</a:t>
            </a: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a:t>
            </a:r>
            <a:r>
              <a:rPr lang="fr-FR" sz="2800" dirty="0" err="1">
                <a:latin typeface="Courier New" pitchFamily="49"/>
              </a:rPr>
              <a:t>OffsetManager</a:t>
            </a:r>
            <a:r>
              <a:rPr lang="fr-FR" sz="2800" dirty="0">
                <a:latin typeface="Courier New" pitchFamily="49"/>
              </a:rPr>
              <a:t> </a:t>
            </a:r>
            <a:r>
              <a:rPr lang="fr-FR" sz="2800" dirty="0" err="1">
                <a:latin typeface="Courier New" pitchFamily="49"/>
              </a:rPr>
              <a:t>offsetManager</a:t>
            </a:r>
            <a:r>
              <a:rPr lang="fr-FR" sz="2800" dirty="0">
                <a:latin typeface="Courier New" pitchFamily="49"/>
              </a:rPr>
              <a:t> = new </a:t>
            </a:r>
            <a:r>
              <a:rPr lang="fr-FR" sz="2800" dirty="0" err="1">
                <a:latin typeface="Courier New" pitchFamily="49"/>
              </a:rPr>
              <a:t>OffsetManager</a:t>
            </a:r>
            <a:r>
              <a:rPr lang="fr-FR" sz="2800" dirty="0">
                <a:latin typeface="Courier New" pitchFamily="49"/>
              </a:rPr>
              <a:t>("storage2");</a:t>
            </a: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Consumer&lt;String, String&gt; consumer;</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onPartitionsRevoked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dirty="0">
                <a:latin typeface="Courier New" pitchFamily="49"/>
              </a:rPr>
              <a:t>      </a:t>
            </a:r>
            <a:r>
              <a:rPr lang="fr-FR" sz="2800" b="1" dirty="0" err="1">
                <a:solidFill>
                  <a:srgbClr val="002060"/>
                </a:solidFill>
                <a:latin typeface="Courier New" pitchFamily="49"/>
              </a:rPr>
              <a:t>offsetManager.saveOffsetInExternalStore</a:t>
            </a:r>
            <a:r>
              <a:rPr lang="fr-FR" sz="2800" b="1" dirty="0">
                <a:solidFill>
                  <a:srgbClr val="002060"/>
                </a:solidFill>
                <a:latin typeface="Courier New" pitchFamily="49"/>
              </a:rPr>
              <a:t>(</a:t>
            </a:r>
            <a:r>
              <a:rPr lang="fr-FR" sz="2800" b="1" dirty="0" err="1">
                <a:solidFill>
                  <a:srgbClr val="002060"/>
                </a:solidFill>
                <a:latin typeface="Courier New" pitchFamily="49"/>
              </a:rPr>
              <a:t>partition.topic</a:t>
            </a:r>
            <a:r>
              <a:rPr lang="fr-FR" sz="2800" b="1" dirty="0">
                <a:solidFill>
                  <a:srgbClr val="002060"/>
                </a:solidFill>
                <a:latin typeface="Courier New" pitchFamily="49"/>
              </a:rPr>
              <a:t>(), </a:t>
            </a:r>
            <a:br>
              <a:rPr lang="fr-FR" sz="2800" b="1" dirty="0">
                <a:solidFill>
                  <a:srgbClr val="002060"/>
                </a:solidFill>
                <a:latin typeface="Courier New" pitchFamily="49"/>
              </a:rPr>
            </a:br>
            <a:r>
              <a:rPr lang="fr-FR" sz="2800" b="1" dirty="0">
                <a:solidFill>
                  <a:srgbClr val="002060"/>
                </a:solidFill>
                <a:latin typeface="Courier New" pitchFamily="49"/>
              </a:rPr>
              <a:t>                       </a:t>
            </a:r>
            <a:r>
              <a:rPr lang="fr-FR" sz="2800" b="1" dirty="0" err="1">
                <a:solidFill>
                  <a:srgbClr val="002060"/>
                </a:solidFill>
                <a:latin typeface="Courier New" pitchFamily="49"/>
              </a:rPr>
              <a:t>partition.partition</a:t>
            </a:r>
            <a:r>
              <a:rPr lang="fr-FR" sz="2800" b="1" dirty="0">
                <a:solidFill>
                  <a:srgbClr val="002060"/>
                </a:solidFill>
                <a:latin typeface="Courier New" pitchFamily="49"/>
              </a:rPr>
              <a:t>(), </a:t>
            </a:r>
            <a:r>
              <a:rPr lang="fr-FR" sz="2800" b="1" dirty="0" err="1">
                <a:solidFill>
                  <a:srgbClr val="002060"/>
                </a:solidFill>
                <a:latin typeface="Courier New" pitchFamily="49"/>
              </a:rPr>
              <a:t>consumer.position</a:t>
            </a:r>
            <a:r>
              <a:rPr lang="fr-FR" sz="2800" b="1" dirty="0">
                <a:solidFill>
                  <a:srgbClr val="002060"/>
                </a:solidFill>
                <a:latin typeface="Courier New" pitchFamily="49"/>
              </a:rPr>
              <a:t>(partition));</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onPartitionsAssigned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b="1" dirty="0">
                <a:solidFill>
                  <a:srgbClr val="0D1F63"/>
                </a:solidFill>
                <a:latin typeface="Courier New" pitchFamily="49"/>
              </a:rPr>
              <a:t>       </a:t>
            </a:r>
            <a:r>
              <a:rPr lang="fr-FR" sz="2800" b="1" dirty="0" err="1">
                <a:solidFill>
                  <a:srgbClr val="0D1F63"/>
                </a:solidFill>
                <a:latin typeface="Courier New" pitchFamily="49"/>
              </a:rPr>
              <a:t>consumer.seek</a:t>
            </a:r>
            <a:r>
              <a:rPr lang="fr-FR" sz="2800" b="1" dirty="0">
                <a:solidFill>
                  <a:srgbClr val="0D1F63"/>
                </a:solidFill>
                <a:latin typeface="Courier New" pitchFamily="49"/>
              </a:rPr>
              <a:t>(partition,</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offsetManager.readOffsetFromExternalStore</a:t>
            </a:r>
            <a:r>
              <a:rPr lang="fr-FR" sz="2800" b="1" dirty="0">
                <a:solidFill>
                  <a:srgbClr val="0D1F63"/>
                </a:solidFill>
                <a:latin typeface="Courier New" pitchFamily="49"/>
              </a:rPr>
              <a:t>(</a:t>
            </a:r>
            <a:r>
              <a:rPr lang="fr-FR" sz="2800" b="1" dirty="0" err="1">
                <a:solidFill>
                  <a:srgbClr val="0D1F63"/>
                </a:solidFill>
                <a:latin typeface="Courier New" pitchFamily="49"/>
              </a:rPr>
              <a:t>partition.topic</a:t>
            </a:r>
            <a:r>
              <a:rPr lang="fr-FR" sz="2800" b="1" dirty="0">
                <a:solidFill>
                  <a:srgbClr val="0D1F63"/>
                </a:solidFill>
                <a:latin typeface="Courier New" pitchFamily="49"/>
              </a:rPr>
              <a:t>(),</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partition.partition</a:t>
            </a:r>
            <a:r>
              <a:rPr lang="fr-FR" sz="2800" b="1" dirty="0">
                <a:solidFill>
                  <a:srgbClr val="0D1F63"/>
                </a:solidFill>
                <a:latin typeface="Courier New" pitchFamily="49"/>
              </a:rPr>
              <a:t>()));</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a:t>
            </a:r>
          </a:p>
          <a:p>
            <a:pPr lvl="0">
              <a:lnSpc>
                <a:spcPct val="100000"/>
              </a:lnSpc>
              <a:spcAft>
                <a:spcPts val="283"/>
              </a:spcAft>
            </a:pPr>
            <a:endParaRPr lang="fr-FR"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name="page2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85000" lnSpcReduction="20000"/>
          </a:bodyPr>
          <a:lstStyle/>
          <a:p>
            <a:pPr lvl="0"/>
            <a:r>
              <a:rPr lang="fr-FR"/>
              <a:t>Pour utiliser le mode transactionnel et l’API correspondante, il faut positionner la propriété </a:t>
            </a:r>
            <a:r>
              <a:rPr lang="fr-FR" b="1" i="1">
                <a:solidFill>
                  <a:srgbClr val="0D1F63"/>
                </a:solidFill>
              </a:rPr>
              <a:t>transactional.id</a:t>
            </a:r>
            <a:r>
              <a:rPr lang="fr-FR"/>
              <a:t> à une chaîne de caractères unique par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mode transactionnel inclut le mode idempotent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topics impliqués doivent être configurés avec </a:t>
            </a:r>
            <a:r>
              <a:rPr lang="fr-FR" sz="3200" i="1">
                <a:solidFill>
                  <a:srgbClr val="000000"/>
                </a:solidFill>
                <a:latin typeface="Tahoma" pitchFamily="34"/>
                <a:cs typeface="Lucida Sans Unicode" pitchFamily="34"/>
              </a:rPr>
              <a:t>replication.factor &gt;=3</a:t>
            </a:r>
            <a:r>
              <a:rPr lang="fr-FR" sz="3200">
                <a:solidFill>
                  <a:srgbClr val="000000"/>
                </a:solidFill>
                <a:latin typeface="Tahoma" pitchFamily="34"/>
                <a:cs typeface="Lucida Sans Unicode" pitchFamily="34"/>
              </a:rPr>
              <a:t> et </a:t>
            </a:r>
            <a:br>
              <a:rPr lang="fr-FR" sz="3200">
                <a:solidFill>
                  <a:srgbClr val="000000"/>
                </a:solidFill>
                <a:latin typeface="Tahoma" pitchFamily="34"/>
                <a:cs typeface="Lucida Sans Unicode" pitchFamily="34"/>
              </a:rPr>
            </a:br>
            <a:r>
              <a:rPr lang="fr-FR" sz="3200" i="1">
                <a:solidFill>
                  <a:srgbClr val="000000"/>
                </a:solidFill>
                <a:latin typeface="Tahoma" pitchFamily="34"/>
                <a:cs typeface="Lucida Sans Unicode" pitchFamily="34"/>
              </a:rPr>
              <a:t>min.insync.replicas = 2</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doivent avoir la propriété </a:t>
            </a:r>
            <a:r>
              <a:rPr lang="fr-FR" sz="3200" i="1">
                <a:solidFill>
                  <a:srgbClr val="000000"/>
                </a:solidFill>
                <a:latin typeface="Tahoma" pitchFamily="34"/>
                <a:cs typeface="Lucida Sans Unicode" pitchFamily="34"/>
              </a:rPr>
              <a:t>isolation.level</a:t>
            </a:r>
            <a:r>
              <a:rPr lang="fr-FR" sz="3200">
                <a:solidFill>
                  <a:srgbClr val="000000"/>
                </a:solidFill>
                <a:latin typeface="Tahoma" pitchFamily="34"/>
                <a:cs typeface="Lucida Sans Unicode" pitchFamily="34"/>
              </a:rPr>
              <a:t> à </a:t>
            </a:r>
            <a:r>
              <a:rPr lang="fr-FR" sz="3200" i="1">
                <a:solidFill>
                  <a:srgbClr val="000000"/>
                </a:solidFill>
                <a:latin typeface="Tahoma" pitchFamily="34"/>
                <a:cs typeface="Lucida Sans Unicode" pitchFamily="34"/>
              </a:rPr>
              <a:t>read committed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i="1">
                <a:solidFill>
                  <a:srgbClr val="000000"/>
                </a:solidFill>
                <a:latin typeface="Tahoma" pitchFamily="34"/>
                <a:cs typeface="Lucida Sans Unicode" pitchFamily="34"/>
              </a:rPr>
              <a:t>send()</a:t>
            </a:r>
            <a:r>
              <a:rPr lang="fr-FR" sz="3200">
                <a:solidFill>
                  <a:srgbClr val="000000"/>
                </a:solidFill>
                <a:latin typeface="Tahoma" pitchFamily="34"/>
                <a:cs typeface="Lucida Sans Unicode" pitchFamily="34"/>
              </a:rPr>
              <a:t> devient bloquante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name="page2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smtClean="0"/>
              <a:t>Côté producteur, les transactions permettent </a:t>
            </a:r>
            <a:r>
              <a:rPr lang="fr-FR" dirty="0"/>
              <a:t>la production atomique </a:t>
            </a:r>
            <a:r>
              <a:rPr lang="fr-FR" dirty="0" smtClean="0"/>
              <a:t>d’un lot de messages, i.e. Les </a:t>
            </a:r>
            <a:r>
              <a:rPr lang="fr-FR" dirty="0"/>
              <a:t>producteurs produisent l’ensemble des messages ou aucun</a:t>
            </a:r>
          </a:p>
          <a:p>
            <a:pPr lvl="0">
              <a:lnSpc>
                <a:spcPct val="100000"/>
              </a:lnSpc>
              <a:spcAft>
                <a:spcPts val="283"/>
              </a:spcAft>
            </a:pPr>
            <a:r>
              <a:rPr lang="fr-FR" sz="2200" b="1" dirty="0">
                <a:solidFill>
                  <a:srgbClr val="00A933"/>
                </a:solidFill>
                <a:latin typeface="Courier New" pitchFamily="49"/>
              </a:rPr>
              <a:t>// </a:t>
            </a:r>
            <a:r>
              <a:rPr lang="fr-FR" sz="2200" b="1" dirty="0" err="1">
                <a:solidFill>
                  <a:srgbClr val="00A933"/>
                </a:solidFill>
                <a:latin typeface="Courier New" pitchFamily="49"/>
              </a:rPr>
              <a:t>initTransaction</a:t>
            </a:r>
            <a:r>
              <a:rPr lang="fr-FR" sz="2200" b="1" dirty="0">
                <a:solidFill>
                  <a:srgbClr val="00A933"/>
                </a:solidFill>
                <a:latin typeface="Courier New" pitchFamily="49"/>
              </a:rPr>
              <a:t> démarre une transaction avec l’id.</a:t>
            </a:r>
          </a:p>
          <a:p>
            <a:pPr lvl="0">
              <a:lnSpc>
                <a:spcPct val="100000"/>
              </a:lnSpc>
              <a:spcAft>
                <a:spcPts val="283"/>
              </a:spcAft>
            </a:pPr>
            <a:r>
              <a:rPr lang="fr-FR" sz="2200" b="1" dirty="0">
                <a:solidFill>
                  <a:srgbClr val="00A933"/>
                </a:solidFill>
                <a:latin typeface="Courier New" pitchFamily="49"/>
              </a:rPr>
              <a:t>// Si une transaction existe avec le même id, les messages sont roll-</a:t>
            </a:r>
            <a:r>
              <a:rPr lang="fr-FR" sz="2200" b="1" dirty="0" err="1">
                <a:solidFill>
                  <a:srgbClr val="00A933"/>
                </a:solidFill>
                <a:latin typeface="Courier New" pitchFamily="49"/>
              </a:rPr>
              <a:t>backés</a:t>
            </a:r>
            <a:endParaRPr lang="fr-FR" sz="2200" b="1" dirty="0">
              <a:solidFill>
                <a:srgbClr val="00A933"/>
              </a:solidFill>
              <a:latin typeface="Courier New" pitchFamily="49"/>
            </a:endParaRPr>
          </a:p>
          <a:p>
            <a:pPr lvl="0">
              <a:lnSpc>
                <a:spcPct val="100000"/>
              </a:lnSpc>
              <a:spcAft>
                <a:spcPts val="283"/>
              </a:spcAft>
            </a:pPr>
            <a:r>
              <a:rPr lang="fr-FR" sz="2200" dirty="0">
                <a:latin typeface="Courier New" pitchFamily="49"/>
              </a:rPr>
              <a:t> </a:t>
            </a:r>
            <a:r>
              <a:rPr lang="fr-FR" sz="2200" dirty="0" err="1">
                <a:latin typeface="Courier New" pitchFamily="49"/>
              </a:rPr>
              <a:t>producer.InitTransactions</a:t>
            </a:r>
            <a:r>
              <a:rPr lang="fr-FR" sz="2200" dirty="0">
                <a:latin typeface="Courier New" pitchFamily="49"/>
              </a:rPr>
              <a:t>(</a:t>
            </a:r>
            <a:r>
              <a:rPr lang="fr-FR" sz="2200" dirty="0" err="1">
                <a:latin typeface="Courier New" pitchFamily="49"/>
              </a:rPr>
              <a:t>DefaultTimeout</a:t>
            </a:r>
            <a:r>
              <a:rPr lang="fr-FR" sz="2200" dirty="0" smtClean="0">
                <a:latin typeface="Courier New" pitchFamily="49"/>
              </a:rPr>
              <a:t>);</a:t>
            </a:r>
          </a:p>
          <a:p>
            <a:pPr lvl="0">
              <a:lnSpc>
                <a:spcPct val="100000"/>
              </a:lnSpc>
              <a:spcAft>
                <a:spcPts val="283"/>
              </a:spcAft>
            </a:pPr>
            <a:r>
              <a:rPr lang="fr-FR" sz="2200" dirty="0" err="1" smtClean="0">
                <a:latin typeface="Courier New" pitchFamily="49"/>
              </a:rPr>
              <a:t>try</a:t>
            </a:r>
            <a:r>
              <a:rPr lang="fr-FR" sz="2200" dirty="0" smtClean="0">
                <a:latin typeface="Courier New" pitchFamily="49"/>
              </a:rPr>
              <a:t> </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err="1" smtClean="0">
                <a:latin typeface="Courier New" pitchFamily="49"/>
              </a:rPr>
              <a:t>producer.BeginTransaction</a:t>
            </a:r>
            <a:r>
              <a:rPr lang="fr-FR" sz="2200" dirty="0">
                <a:latin typeface="Courier New" pitchFamily="49"/>
              </a:rPr>
              <a:t>();</a:t>
            </a:r>
          </a:p>
          <a:p>
            <a:pPr lvl="0">
              <a:lnSpc>
                <a:spcPct val="100000"/>
              </a:lnSpc>
              <a:spcAft>
                <a:spcPts val="283"/>
              </a:spcAft>
            </a:pPr>
            <a:r>
              <a:rPr lang="fr-FR" sz="2200" dirty="0" smtClean="0">
                <a:latin typeface="Courier New" pitchFamily="49"/>
              </a:rPr>
              <a:t>  for (</a:t>
            </a:r>
            <a:r>
              <a:rPr lang="fr-FR" sz="2200" dirty="0" err="1" smtClean="0">
                <a:latin typeface="Courier New" pitchFamily="49"/>
              </a:rPr>
              <a:t>int</a:t>
            </a:r>
            <a:r>
              <a:rPr lang="fr-FR" sz="2200" dirty="0" smtClean="0">
                <a:latin typeface="Courier New" pitchFamily="49"/>
              </a:rPr>
              <a:t> i = 0; i &lt; 100; ++i) {</a:t>
            </a:r>
          </a:p>
          <a:p>
            <a:pPr lvl="0">
              <a:lnSpc>
                <a:spcPct val="100000"/>
              </a:lnSpc>
              <a:spcAft>
                <a:spcPts val="283"/>
              </a:spcAft>
            </a:pPr>
            <a:r>
              <a:rPr lang="fr-FR" sz="2200" dirty="0" smtClean="0">
                <a:latin typeface="Courier New" pitchFamily="49"/>
              </a:rPr>
              <a:t>    var message = new Message…</a:t>
            </a:r>
          </a:p>
          <a:p>
            <a:pPr lvl="0">
              <a:lnSpc>
                <a:spcPct val="100000"/>
              </a:lnSpc>
              <a:spcAft>
                <a:spcPts val="283"/>
              </a:spcAft>
            </a:pPr>
            <a:r>
              <a:rPr lang="fr-FR" sz="2200" dirty="0">
                <a:latin typeface="Courier New" pitchFamily="49"/>
              </a:rPr>
              <a:t> </a:t>
            </a:r>
            <a:r>
              <a:rPr lang="fr-FR" sz="2200" dirty="0" smtClean="0">
                <a:latin typeface="Courier New" pitchFamily="49"/>
              </a:rPr>
              <a:t>   </a:t>
            </a:r>
            <a:r>
              <a:rPr lang="fr-FR" sz="2200" dirty="0" err="1" smtClean="0">
                <a:latin typeface="Courier New" pitchFamily="49"/>
              </a:rPr>
              <a:t>await</a:t>
            </a:r>
            <a:r>
              <a:rPr lang="fr-FR" sz="2200" dirty="0" smtClean="0">
                <a:latin typeface="Courier New" pitchFamily="49"/>
              </a:rPr>
              <a:t> </a:t>
            </a:r>
            <a:r>
              <a:rPr lang="fr-FR" sz="2200" dirty="0" err="1">
                <a:latin typeface="Courier New" pitchFamily="49"/>
              </a:rPr>
              <a:t>producer.ProduceAsync</a:t>
            </a:r>
            <a:r>
              <a:rPr lang="fr-FR" sz="2200" dirty="0">
                <a:latin typeface="Courier New" pitchFamily="49"/>
              </a:rPr>
              <a:t>(message</a:t>
            </a:r>
            <a:r>
              <a:rPr lang="fr-FR" sz="2200" dirty="0" smtClean="0">
                <a:latin typeface="Courier New" pitchFamily="49"/>
              </a:rPr>
              <a:t>);</a:t>
            </a:r>
          </a:p>
          <a:p>
            <a:pPr lvl="0">
              <a:lnSpc>
                <a:spcPct val="100000"/>
              </a:lnSpc>
              <a:spcAft>
                <a:spcPts val="283"/>
              </a:spcAft>
            </a:pPr>
            <a:r>
              <a:rPr lang="fr-FR" sz="2200" dirty="0" smtClean="0">
                <a:latin typeface="Courier New" pitchFamily="49"/>
              </a:rPr>
              <a:t>  }</a:t>
            </a:r>
          </a:p>
          <a:p>
            <a:pPr lvl="0">
              <a:lnSpc>
                <a:spcPct val="100000"/>
              </a:lnSpc>
              <a:spcAft>
                <a:spcPts val="283"/>
              </a:spcAft>
            </a:pPr>
            <a:r>
              <a:rPr lang="fr-FR" sz="2200" dirty="0" smtClean="0">
                <a:latin typeface="Courier New" pitchFamily="49"/>
              </a:rPr>
              <a:t>  </a:t>
            </a:r>
            <a:r>
              <a:rPr lang="fr-FR" sz="2200" dirty="0" err="1" smtClean="0">
                <a:latin typeface="Courier New" pitchFamily="49"/>
              </a:rPr>
              <a:t>producer.commitTransaction</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smtClean="0">
                <a:latin typeface="Courier New" pitchFamily="49"/>
              </a:rPr>
              <a:t>catch(Exception </a:t>
            </a:r>
            <a:r>
              <a:rPr lang="fr-FR" sz="2200" dirty="0">
                <a:latin typeface="Courier New" pitchFamily="49"/>
              </a:rPr>
              <a:t>e) </a:t>
            </a:r>
            <a:r>
              <a:rPr lang="fr-FR" sz="2200" dirty="0" smtClean="0">
                <a:latin typeface="Courier New" pitchFamily="49"/>
              </a:rPr>
              <a:t>{ </a:t>
            </a:r>
            <a:r>
              <a:rPr lang="fr-FR" sz="2200" dirty="0" err="1">
                <a:latin typeface="Courier New" pitchFamily="49"/>
              </a:rPr>
              <a:t>producer.abortTransaction</a:t>
            </a:r>
            <a:r>
              <a:rPr lang="fr-FR" sz="22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name="page2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Afin de lire les messages transactionnels validés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IsolationLevel</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read_committed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(Défaut: </a:t>
            </a:r>
            <a:r>
              <a:rPr lang="fr-FR" sz="3200" i="1" dirty="0" err="1" smtClean="0">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 Messages (transactionnels ou non) validés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read_uncommitted</a:t>
            </a:r>
            <a:r>
              <a:rPr lang="fr-FR" sz="3200" dirty="0">
                <a:solidFill>
                  <a:srgbClr val="000000"/>
                </a:solidFill>
                <a:latin typeface="Tahoma" pitchFamily="34"/>
                <a:cs typeface="Lucida Sans Unicode" pitchFamily="34"/>
              </a:rPr>
              <a:t>: Tous les messages (même les messages transactionnels non validés)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name="page2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Exactly Once pour le transfert de messages entre topics</a:t>
            </a:r>
          </a:p>
        </p:txBody>
      </p:sp>
      <p:sp>
        <p:nvSpPr>
          <p:cNvPr id="3" name="Espace réservé du texte 2"/>
          <p:cNvSpPr txBox="1">
            <a:spLocks noGrp="1"/>
          </p:cNvSpPr>
          <p:nvPr>
            <p:ph type="body" idx="4294967295"/>
          </p:nvPr>
        </p:nvSpPr>
        <p:spPr>
          <a:xfrm>
            <a:off x="1091880" y="2397960"/>
            <a:ext cx="8459640" cy="2719440"/>
          </a:xfrm>
        </p:spPr>
        <p:txBody>
          <a:bodyPr vert="horz">
            <a:normAutofit fontScale="92500" lnSpcReduction="20000"/>
          </a:bodyPr>
          <a:lstStyle/>
          <a:p>
            <a:pPr lvl="0"/>
            <a:r>
              <a:rPr lang="fr-FR" dirty="0"/>
              <a:t>Lorsque un consommateur produit vers un autre topic, on peut utiliser les transactions afin d’écrire </a:t>
            </a:r>
            <a:r>
              <a:rPr lang="fr-FR" dirty="0" smtClean="0"/>
              <a:t>l’offset dans </a:t>
            </a:r>
            <a:r>
              <a:rPr lang="fr-FR" dirty="0"/>
              <a:t>la même transaction que </a:t>
            </a:r>
            <a:r>
              <a:rPr lang="fr-FR" dirty="0" smtClean="0"/>
              <a:t>les messages </a:t>
            </a:r>
            <a:r>
              <a:rPr lang="fr-FR" dirty="0"/>
              <a:t>topic de sortie</a:t>
            </a:r>
          </a:p>
          <a:p>
            <a:pPr lvl="1"/>
            <a:r>
              <a:rPr lang="fr-FR" dirty="0"/>
              <a:t>Si la transaction est abandonnée, la position du consommateur reviendra à son ancienne valeur et les données produites sur les topics de sortie ne seront pas visibles pour les autres consommateurs, en fonction de leur "niveau d'isolement".</a:t>
            </a:r>
          </a:p>
        </p:txBody>
      </p:sp>
      <p:sp>
        <p:nvSpPr>
          <p:cNvPr id="5" name="Forme libre 4"/>
          <p:cNvSpPr/>
          <p:nvPr/>
        </p:nvSpPr>
        <p:spPr>
          <a:xfrm>
            <a:off x="2735389" y="557388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In</a:t>
            </a:r>
          </a:p>
        </p:txBody>
      </p:sp>
      <p:sp>
        <p:nvSpPr>
          <p:cNvPr id="6" name="Forme libre 5"/>
          <p:cNvSpPr/>
          <p:nvPr/>
        </p:nvSpPr>
        <p:spPr>
          <a:xfrm>
            <a:off x="6869630" y="555516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Out</a:t>
            </a:r>
          </a:p>
        </p:txBody>
      </p:sp>
      <p:sp>
        <p:nvSpPr>
          <p:cNvPr id="7" name="Forme libre 6"/>
          <p:cNvSpPr/>
          <p:nvPr/>
        </p:nvSpPr>
        <p:spPr>
          <a:xfrm>
            <a:off x="3983150" y="5639040"/>
            <a:ext cx="2200319" cy="676080"/>
          </a:xfrm>
          <a:custGeom>
            <a:avLst>
              <a:gd name="f0" fmla="val 5400"/>
            </a:avLst>
            <a:gdLst>
              <a:gd name="f1" fmla="val 10800000"/>
              <a:gd name="f2" fmla="val 5400000"/>
              <a:gd name="f3" fmla="val 180"/>
              <a:gd name="f4" fmla="val w"/>
              <a:gd name="f5" fmla="val h"/>
              <a:gd name="f6" fmla="val 0"/>
              <a:gd name="f7" fmla="val 21600"/>
              <a:gd name="f8" fmla="*/ 21600 10800 1"/>
              <a:gd name="f9" fmla="val -2147483647"/>
              <a:gd name="f10" fmla="val 2147483647"/>
              <a:gd name="f11" fmla="+- 0 0 0"/>
              <a:gd name="f12" fmla="*/ f4 1 21600"/>
              <a:gd name="f13" fmla="*/ f5 1 21600"/>
              <a:gd name="f14" fmla="pin 0 f0 21600"/>
              <a:gd name="f15" fmla="*/ f11 f1 1"/>
              <a:gd name="f16" fmla="val f14"/>
              <a:gd name="f17" fmla="+- 21600 0 f14"/>
              <a:gd name="f18" fmla="*/ f14 10 1"/>
              <a:gd name="f19" fmla="*/ f14 f12 1"/>
              <a:gd name="f20" fmla="*/ f6 f13 1"/>
              <a:gd name="f21" fmla="*/ 0 f13 1"/>
              <a:gd name="f22" fmla="*/ f15 1 f3"/>
              <a:gd name="f23" fmla="*/ 10800 f12 1"/>
              <a:gd name="f24" fmla="*/ 10800 f13 1"/>
              <a:gd name="f25" fmla="*/ 21600 f13 1"/>
              <a:gd name="f26" fmla="*/ f18 1 24"/>
              <a:gd name="f27" fmla="*/ f16 1 2"/>
              <a:gd name="f28" fmla="+- f16 0 10800"/>
              <a:gd name="f29" fmla="*/ f8 1 f16"/>
              <a:gd name="f30" fmla="+- f22 0 f2"/>
              <a:gd name="f31" fmla="+- f26 1750 0"/>
              <a:gd name="f32" fmla="+- 10800 f27 0"/>
              <a:gd name="f33" fmla="+- 10800 0 f27"/>
              <a:gd name="f34" fmla="?: f28 f29 21600"/>
              <a:gd name="f35" fmla="+- 21600 0 f27"/>
              <a:gd name="f36" fmla="+- 21600 0 f29"/>
              <a:gd name="f37" fmla="*/ f27 f12 1"/>
              <a:gd name="f38" fmla="+- 21600 0 f31"/>
              <a:gd name="f39" fmla="?: f28 f36 0"/>
              <a:gd name="f40" fmla="*/ f31 f12 1"/>
              <a:gd name="f41" fmla="*/ f31 f13 1"/>
              <a:gd name="f42" fmla="*/ f32 f12 1"/>
              <a:gd name="f43" fmla="*/ f35 f12 1"/>
              <a:gd name="f44" fmla="*/ f33 f12 1"/>
              <a:gd name="f45" fmla="*/ f34 f13 1"/>
              <a:gd name="f46" fmla="*/ f38 f12 1"/>
              <a:gd name="f47" fmla="*/ f38 f13 1"/>
              <a:gd name="f48" fmla="*/ f39 f13 1"/>
            </a:gdLst>
            <a:ahLst>
              <a:ahXY gdRefX="f0" minX="f6" maxX="f7">
                <a:pos x="f19" y="f20"/>
              </a:ahXY>
            </a:ahLst>
            <a:cxnLst>
              <a:cxn ang="3cd4">
                <a:pos x="hc" y="t"/>
              </a:cxn>
              <a:cxn ang="0">
                <a:pos x="r" y="vc"/>
              </a:cxn>
              <a:cxn ang="cd4">
                <a:pos x="hc" y="b"/>
              </a:cxn>
              <a:cxn ang="cd2">
                <a:pos x="l" y="vc"/>
              </a:cxn>
              <a:cxn ang="f30">
                <a:pos x="f42" y="f21"/>
              </a:cxn>
              <a:cxn ang="f30">
                <a:pos x="f23" y="f48"/>
              </a:cxn>
              <a:cxn ang="f30">
                <a:pos x="f43" y="f24"/>
              </a:cxn>
              <a:cxn ang="f30">
                <a:pos x="f44" y="f25"/>
              </a:cxn>
              <a:cxn ang="f30">
                <a:pos x="f23" y="f45"/>
              </a:cxn>
              <a:cxn ang="f30">
                <a:pos x="f37" y="f24"/>
              </a:cxn>
            </a:cxnLst>
            <a:rect l="f40" t="f41" r="f46" b="f47"/>
            <a:pathLst>
              <a:path w="21600" h="21600">
                <a:moveTo>
                  <a:pt x="f16" y="f6"/>
                </a:moveTo>
                <a:lnTo>
                  <a:pt x="f7" y="f6"/>
                </a:lnTo>
                <a:lnTo>
                  <a:pt x="f17" y="f7"/>
                </a:lnTo>
                <a:lnTo>
                  <a:pt x="f6" y="f7"/>
                </a:ln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Processor</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
        <p:nvSpPr>
          <p:cNvPr id="9" name="Connecteur droit 8"/>
          <p:cNvSpPr/>
          <p:nvPr/>
        </p:nvSpPr>
        <p:spPr>
          <a:xfrm>
            <a:off x="3430549" y="5991120"/>
            <a:ext cx="828721"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Connecteur droit 9"/>
          <p:cNvSpPr/>
          <p:nvPr/>
        </p:nvSpPr>
        <p:spPr>
          <a:xfrm>
            <a:off x="5916710" y="5991120"/>
            <a:ext cx="990360"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ZoneTexte 10"/>
          <p:cNvSpPr txBox="1"/>
          <p:nvPr/>
        </p:nvSpPr>
        <p:spPr>
          <a:xfrm>
            <a:off x="561960" y="7086600"/>
            <a:ext cx="67672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Voir https://www.baeldung.com/kafka-exactly-once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name="page238">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564776"/>
            <a:ext cx="8459640" cy="1574344"/>
          </a:xfrm>
        </p:spPr>
        <p:txBody>
          <a:bodyPr vert="horz"/>
          <a:lstStyle/>
          <a:p>
            <a:pPr lvl="0"/>
            <a:r>
              <a:rPr lang="fr-FR" sz="3200" dirty="0" smtClean="0"/>
              <a:t>Consommateur / Producteur</a:t>
            </a:r>
            <a:br>
              <a:rPr lang="fr-FR" sz="3200" dirty="0" smtClean="0"/>
            </a:br>
            <a:r>
              <a:rPr lang="fr-FR" sz="3200" dirty="0" smtClean="0">
                <a:sym typeface="Wingdings" panose="05000000000000000000" pitchFamily="2" charset="2"/>
              </a:rPr>
              <a:t></a:t>
            </a:r>
            <a:br>
              <a:rPr lang="fr-FR" sz="3200" dirty="0" smtClean="0">
                <a:sym typeface="Wingdings" panose="05000000000000000000" pitchFamily="2" charset="2"/>
              </a:rPr>
            </a:br>
            <a:r>
              <a:rPr lang="fr-FR" sz="3200" dirty="0" err="1" smtClean="0">
                <a:sym typeface="Wingdings" panose="05000000000000000000" pitchFamily="2" charset="2"/>
              </a:rPr>
              <a:t>Streamprocessor</a:t>
            </a:r>
            <a:endParaRPr lang="fr-FR" sz="3200"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err="1">
                <a:latin typeface="Courier New" pitchFamily="49"/>
              </a:rPr>
              <a:t>consumer.Subscribe</a:t>
            </a:r>
            <a:r>
              <a:rPr lang="fr-FR" dirty="0">
                <a:latin typeface="Courier New" pitchFamily="49"/>
              </a:rPr>
              <a:t>(</a:t>
            </a:r>
            <a:r>
              <a:rPr lang="fr-FR" dirty="0" err="1">
                <a:latin typeface="Courier New" pitchFamily="49"/>
              </a:rPr>
              <a:t>Topic_InputLines</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smtClean="0">
                <a:latin typeface="Courier New" pitchFamily="49"/>
              </a:rPr>
              <a:t>producer.InitTransactions</a:t>
            </a:r>
            <a:r>
              <a:rPr lang="fr-FR" dirty="0" smtClean="0">
                <a:latin typeface="Courier New" pitchFamily="49"/>
              </a:rPr>
              <a:t>(</a:t>
            </a:r>
            <a:r>
              <a:rPr lang="fr-FR" dirty="0" err="1" smtClean="0">
                <a:latin typeface="Courier New" pitchFamily="49"/>
              </a:rPr>
              <a:t>DefaultTimeout</a:t>
            </a:r>
            <a:r>
              <a:rPr lang="fr-FR" dirty="0">
                <a:latin typeface="Courier New" pitchFamily="49"/>
              </a:rPr>
              <a:t>);</a:t>
            </a:r>
          </a:p>
          <a:p>
            <a:pPr lvl="0">
              <a:lnSpc>
                <a:spcPct val="100000"/>
              </a:lnSpc>
              <a:spcAft>
                <a:spcPts val="283"/>
              </a:spcAft>
            </a:pPr>
            <a:r>
              <a:rPr lang="fr-FR" dirty="0" err="1" smtClean="0">
                <a:latin typeface="Courier New" pitchFamily="49"/>
              </a:rPr>
              <a:t>producer.BeginTransaction</a:t>
            </a:r>
            <a:r>
              <a:rPr lang="fr-FR" dirty="0">
                <a:latin typeface="Courier New" pitchFamily="49"/>
              </a:rPr>
              <a:t>(); </a:t>
            </a:r>
          </a:p>
          <a:p>
            <a:pPr lvl="0">
              <a:lnSpc>
                <a:spcPct val="100000"/>
              </a:lnSpc>
              <a:spcAft>
                <a:spcPts val="283"/>
              </a:spcAft>
            </a:pPr>
            <a:r>
              <a:rPr lang="fr-FR" dirty="0" err="1" smtClean="0">
                <a:latin typeface="Courier New" pitchFamily="49"/>
              </a:rPr>
              <a:t>while</a:t>
            </a:r>
            <a:r>
              <a:rPr lang="fr-FR" dirty="0" smtClean="0">
                <a:latin typeface="Courier New" pitchFamily="49"/>
              </a:rPr>
              <a:t> (!</a:t>
            </a:r>
            <a:r>
              <a:rPr lang="fr-FR" dirty="0" err="1" smtClean="0">
                <a:latin typeface="Courier New" pitchFamily="49"/>
              </a:rPr>
              <a:t>cancellationToken</a:t>
            </a:r>
            <a:r>
              <a:rPr lang="fr-FR" dirty="0" smtClean="0">
                <a:latin typeface="Courier New" pitchFamily="49"/>
              </a:rPr>
              <a:t>) {</a:t>
            </a:r>
          </a:p>
          <a:p>
            <a:pPr lvl="0">
              <a:lnSpc>
                <a:spcPct val="100000"/>
              </a:lnSpc>
              <a:spcAft>
                <a:spcPts val="283"/>
              </a:spcAft>
            </a:pPr>
            <a:r>
              <a:rPr lang="fr-FR" dirty="0" smtClean="0">
                <a:latin typeface="Courier New" pitchFamily="49"/>
              </a:rPr>
              <a:t>      // Ne pas </a:t>
            </a:r>
            <a:r>
              <a:rPr lang="fr-FR" dirty="0" err="1" smtClean="0">
                <a:latin typeface="Courier New" pitchFamily="49"/>
              </a:rPr>
              <a:t>bloqur</a:t>
            </a:r>
            <a:r>
              <a:rPr lang="fr-FR" dirty="0" smtClean="0">
                <a:latin typeface="Courier New" pitchFamily="49"/>
              </a:rPr>
              <a:t> indéfiniment pour ne pas provoquer de timeout de la transaction</a:t>
            </a:r>
            <a:endParaRPr lang="fr-FR" dirty="0">
              <a:latin typeface="Courier New" pitchFamily="49"/>
            </a:endParaRPr>
          </a:p>
          <a:p>
            <a:pPr lvl="0">
              <a:lnSpc>
                <a:spcPct val="100000"/>
              </a:lnSpc>
              <a:spcAft>
                <a:spcPts val="283"/>
              </a:spcAft>
            </a:pPr>
            <a:r>
              <a:rPr lang="fr-FR" dirty="0" smtClean="0">
                <a:latin typeface="Courier New" pitchFamily="49"/>
              </a:rPr>
              <a:t>      var </a:t>
            </a:r>
            <a:r>
              <a:rPr lang="fr-FR" dirty="0" err="1">
                <a:latin typeface="Courier New" pitchFamily="49"/>
              </a:rPr>
              <a:t>cr</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TimeSpan.FromSeconds</a:t>
            </a:r>
            <a:r>
              <a:rPr lang="fr-FR" dirty="0">
                <a:latin typeface="Courier New" pitchFamily="49"/>
              </a:rPr>
              <a:t>(1));</a:t>
            </a:r>
          </a:p>
          <a:p>
            <a:pPr lvl="0">
              <a:lnSpc>
                <a:spcPct val="100000"/>
              </a:lnSpc>
              <a:spcAft>
                <a:spcPts val="283"/>
              </a:spcAft>
            </a:pPr>
            <a:r>
              <a:rPr lang="fr-FR" b="1" dirty="0">
                <a:solidFill>
                  <a:srgbClr val="1E6A39"/>
                </a:solidFill>
                <a:latin typeface="Courier New" pitchFamily="49"/>
              </a:rPr>
              <a:t>      // </a:t>
            </a:r>
            <a:r>
              <a:rPr lang="fr-FR" b="1" dirty="0" err="1" smtClean="0">
                <a:solidFill>
                  <a:srgbClr val="1E6A39"/>
                </a:solidFill>
                <a:latin typeface="Courier New" pitchFamily="49"/>
              </a:rPr>
              <a:t>Process</a:t>
            </a:r>
            <a:r>
              <a:rPr lang="fr-FR" b="1" dirty="0" smtClean="0">
                <a:solidFill>
                  <a:srgbClr val="1E6A39"/>
                </a:solidFill>
                <a:latin typeface="Courier New" pitchFamily="49"/>
              </a:rPr>
              <a:t> </a:t>
            </a:r>
            <a:r>
              <a:rPr lang="fr-FR" b="1" dirty="0" err="1" smtClean="0">
                <a:solidFill>
                  <a:srgbClr val="1E6A39"/>
                </a:solidFill>
                <a:latin typeface="Courier New" pitchFamily="49"/>
              </a:rPr>
              <a:t>incoming</a:t>
            </a:r>
            <a:r>
              <a:rPr lang="fr-FR" b="1" dirty="0" smtClean="0">
                <a:solidFill>
                  <a:srgbClr val="1E6A39"/>
                </a:solidFill>
                <a:latin typeface="Courier New" pitchFamily="49"/>
              </a:rPr>
              <a:t> message and </a:t>
            </a:r>
            <a:r>
              <a:rPr lang="fr-FR" b="1" dirty="0" err="1" smtClean="0">
                <a:solidFill>
                  <a:srgbClr val="1E6A39"/>
                </a:solidFill>
                <a:latin typeface="Courier New" pitchFamily="49"/>
              </a:rPr>
              <a:t>produce</a:t>
            </a:r>
            <a:r>
              <a:rPr lang="fr-FR" b="1" dirty="0" smtClean="0">
                <a:solidFill>
                  <a:srgbClr val="1E6A39"/>
                </a:solidFill>
                <a:latin typeface="Courier New" pitchFamily="49"/>
              </a:rPr>
              <a:t> </a:t>
            </a:r>
            <a:r>
              <a:rPr lang="fr-FR" b="1" dirty="0" err="1" smtClean="0">
                <a:solidFill>
                  <a:srgbClr val="1E6A39"/>
                </a:solidFill>
                <a:latin typeface="Courier New" pitchFamily="49"/>
              </a:rPr>
              <a:t>outcoming</a:t>
            </a:r>
            <a:r>
              <a:rPr lang="fr-FR" b="1" dirty="0" smtClean="0">
                <a:solidFill>
                  <a:srgbClr val="1E6A39"/>
                </a:solidFill>
                <a:latin typeface="Courier New" pitchFamily="49"/>
              </a:rPr>
              <a:t> messages</a:t>
            </a:r>
            <a:endParaRPr lang="fr-FR" b="1" dirty="0">
              <a:solidFill>
                <a:srgbClr val="1E6A39"/>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Map</a:t>
            </a:r>
            <a:r>
              <a:rPr lang="fr-FR" dirty="0">
                <a:latin typeface="Courier New" pitchFamily="49"/>
              </a:rPr>
              <a:t>&lt;String, </a:t>
            </a:r>
            <a:r>
              <a:rPr lang="fr-FR" dirty="0" err="1">
                <a:latin typeface="Courier New" pitchFamily="49"/>
              </a:rPr>
              <a:t>Integer</a:t>
            </a:r>
            <a:r>
              <a:rPr lang="fr-FR" dirty="0">
                <a:latin typeface="Courier New" pitchFamily="49"/>
              </a:rPr>
              <a:t>&gt; </a:t>
            </a:r>
            <a:r>
              <a:rPr lang="fr-FR" dirty="0" err="1">
                <a:latin typeface="Courier New" pitchFamily="49"/>
              </a:rPr>
              <a:t>wordCountMap</a:t>
            </a: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wordCountMap.forEach</a:t>
            </a:r>
            <a:r>
              <a:rPr lang="fr-FR" dirty="0">
                <a:latin typeface="Courier New" pitchFamily="49"/>
              </a:rPr>
              <a:t>((key, value) -&gt; </a:t>
            </a:r>
            <a:br>
              <a:rPr lang="fr-FR" dirty="0">
                <a:latin typeface="Courier New" pitchFamily="49"/>
              </a:rPr>
            </a:br>
            <a:r>
              <a:rPr lang="fr-FR" dirty="0">
                <a:latin typeface="Courier New" pitchFamily="49"/>
              </a:rPr>
              <a:t> </a:t>
            </a:r>
            <a:r>
              <a:rPr lang="fr-FR" dirty="0" smtClean="0">
                <a:latin typeface="Courier New" pitchFamily="49"/>
              </a:rPr>
              <a:t>         </a:t>
            </a:r>
            <a:r>
              <a:rPr lang="en-US" dirty="0" err="1" smtClean="0">
                <a:latin typeface="Courier New" pitchFamily="49"/>
              </a:rPr>
              <a:t>producer.Produce</a:t>
            </a:r>
            <a:r>
              <a:rPr lang="en-US" dirty="0" smtClean="0">
                <a:latin typeface="Courier New" pitchFamily="49"/>
              </a:rPr>
              <a:t>(OUTPUT_TOPIC, </a:t>
            </a:r>
            <a:r>
              <a:rPr lang="en-US" dirty="0">
                <a:latin typeface="Courier New" pitchFamily="49"/>
              </a:rPr>
              <a:t>new Message&lt;string, Null&gt; { Key = w });</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smtClean="0">
                <a:latin typeface="Courier New" pitchFamily="49"/>
              </a:rPr>
              <a:t>      if </a:t>
            </a:r>
            <a:r>
              <a:rPr lang="fr-FR" dirty="0">
                <a:latin typeface="Courier New" pitchFamily="49"/>
              </a:rPr>
              <a:t>(</a:t>
            </a:r>
            <a:r>
              <a:rPr lang="fr-FR" dirty="0" err="1">
                <a:latin typeface="Courier New" pitchFamily="49"/>
              </a:rPr>
              <a:t>DateTime.Now</a:t>
            </a:r>
            <a:r>
              <a:rPr lang="fr-FR" dirty="0">
                <a:latin typeface="Courier New" pitchFamily="49"/>
              </a:rPr>
              <a:t> &gt; </a:t>
            </a:r>
            <a:r>
              <a:rPr lang="fr-FR" dirty="0" err="1">
                <a:latin typeface="Courier New" pitchFamily="49"/>
              </a:rPr>
              <a:t>lastTxnCommit</a:t>
            </a:r>
            <a:r>
              <a:rPr lang="fr-FR" dirty="0">
                <a:latin typeface="Courier New" pitchFamily="49"/>
              </a:rPr>
              <a:t> + </a:t>
            </a:r>
            <a:r>
              <a:rPr lang="fr-FR" dirty="0" err="1">
                <a:latin typeface="Courier New" pitchFamily="49"/>
              </a:rPr>
              <a:t>txnCommitPeriod</a:t>
            </a:r>
            <a:r>
              <a:rPr lang="fr-FR" dirty="0" smtClean="0">
                <a:latin typeface="Courier New" pitchFamily="49"/>
              </a:rPr>
              <a:t>) {</a:t>
            </a: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producer.SendOffsetsToTransaction</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consumer.Assignment.Select</a:t>
            </a:r>
            <a:r>
              <a:rPr lang="fr-FR" b="1" dirty="0">
                <a:solidFill>
                  <a:srgbClr val="002060"/>
                </a:solidFill>
                <a:latin typeface="Courier New" pitchFamily="49"/>
              </a:rPr>
              <a:t>(a =&gt; new </a:t>
            </a:r>
            <a:r>
              <a:rPr lang="fr-FR" b="1" dirty="0" err="1">
                <a:solidFill>
                  <a:srgbClr val="002060"/>
                </a:solidFill>
                <a:latin typeface="Courier New" pitchFamily="49"/>
              </a:rPr>
              <a:t>TopicPartitionOffset</a:t>
            </a:r>
            <a:r>
              <a:rPr lang="fr-FR" b="1" dirty="0">
                <a:solidFill>
                  <a:srgbClr val="002060"/>
                </a:solidFill>
                <a:latin typeface="Courier New" pitchFamily="49"/>
              </a:rPr>
              <a:t>(a, </a:t>
            </a:r>
            <a:r>
              <a:rPr lang="fr-FR" b="1" dirty="0" err="1">
                <a:solidFill>
                  <a:srgbClr val="002060"/>
                </a:solidFill>
                <a:latin typeface="Courier New" pitchFamily="49"/>
              </a:rPr>
              <a:t>consumer.Position</a:t>
            </a:r>
            <a:r>
              <a:rPr lang="fr-FR" b="1" dirty="0">
                <a:solidFill>
                  <a:srgbClr val="002060"/>
                </a:solidFill>
                <a:latin typeface="Courier New" pitchFamily="49"/>
              </a:rPr>
              <a:t>(a))),</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consumer.ConsumerGroupMetadata</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DefaultTimeout</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producer.CommitTransaction</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producer.BeginTransaction</a:t>
            </a:r>
            <a:r>
              <a:rPr lang="fr-FR" dirty="0">
                <a:latin typeface="Courier New" pitchFamily="49"/>
              </a:rPr>
              <a:t>();</a:t>
            </a:r>
          </a:p>
          <a:p>
            <a:pPr lvl="0">
              <a:lnSpc>
                <a:spcPct val="100000"/>
              </a:lnSpc>
              <a:spcAft>
                <a:spcPts val="283"/>
              </a:spcAft>
            </a:pPr>
            <a:r>
              <a:rPr lang="fr-FR" dirty="0" smtClean="0">
                <a:latin typeface="Courier New" pitchFamily="49"/>
              </a:rPr>
              <a:t>               </a:t>
            </a:r>
            <a:r>
              <a:rPr lang="fr-FR" dirty="0" err="1" smtClean="0">
                <a:latin typeface="Courier New" pitchFamily="49"/>
              </a:rPr>
              <a:t>lastTxnCommit</a:t>
            </a:r>
            <a:r>
              <a:rPr lang="fr-FR" dirty="0" smtClean="0">
                <a:latin typeface="Courier New" pitchFamily="49"/>
              </a:rPr>
              <a:t> </a:t>
            </a:r>
            <a:r>
              <a:rPr lang="fr-FR" dirty="0">
                <a:latin typeface="Courier New" pitchFamily="49"/>
              </a:rPr>
              <a:t>= </a:t>
            </a:r>
            <a:r>
              <a:rPr lang="fr-FR" dirty="0" err="1">
                <a:latin typeface="Courier New" pitchFamily="49"/>
              </a:rPr>
              <a:t>DateTime.Now</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smtClean="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sz="4300" dirty="0">
                <a:latin typeface="Tahoma" panose="020B0604030504040204" pitchFamily="34" charset="0"/>
                <a:ea typeface="Tahoma" panose="020B0604030504040204" pitchFamily="34" charset="0"/>
                <a:cs typeface="Tahoma" panose="020B0604030504040204" pitchFamily="34" charset="0"/>
              </a:rPr>
              <a:t>Voir Exemple : </a:t>
            </a:r>
            <a:r>
              <a:rPr lang="fr-FR" dirty="0" smtClean="0">
                <a:latin typeface="Courier New" pitchFamily="49"/>
              </a:rPr>
              <a:t/>
            </a:r>
            <a:br>
              <a:rPr lang="fr-FR" dirty="0" smtClean="0">
                <a:latin typeface="Courier New" pitchFamily="49"/>
              </a:rPr>
            </a:br>
            <a:r>
              <a:rPr lang="fr-FR" dirty="0" smtClean="0">
                <a:latin typeface="Courier New" pitchFamily="49"/>
              </a:rPr>
              <a:t>https</a:t>
            </a:r>
            <a:r>
              <a:rPr lang="fr-FR" dirty="0">
                <a:latin typeface="Courier New" pitchFamily="49"/>
              </a:rPr>
              <a:t>://github.com/confluentinc/confluent-kafka-dotnet/tree/master/examples/ExactlyOnce</a:t>
            </a:r>
          </a:p>
        </p:txBody>
      </p:sp>
      <p:sp>
        <p:nvSpPr>
          <p:cNvPr id="4" name="ZoneTexte 3"/>
          <p:cNvSpPr txBox="1"/>
          <p:nvPr/>
        </p:nvSpPr>
        <p:spPr>
          <a:xfrm>
            <a:off x="577440" y="6983999"/>
            <a:ext cx="3359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8.2 : Exactly 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name="page2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b="1">
                <a:solidFill>
                  <a:srgbClr val="0D1F63"/>
                </a:solidFill>
              </a:rP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name="page2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le débit</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u="sng"/>
              <a:t>Côté producteur</a:t>
            </a:r>
            <a:r>
              <a:rPr lang="fr-FR"/>
              <a:t> :</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batch.size</a:t>
            </a:r>
            <a:r>
              <a:rPr lang="fr-FR" sz="3200">
                <a:solidFill>
                  <a:srgbClr val="000000"/>
                </a:solidFill>
                <a:latin typeface="Tahoma" pitchFamily="34"/>
                <a:cs typeface="Lucida Sans Unicode" pitchFamily="34"/>
              </a:rPr>
              <a:t>: ex : 100000 (défaut 16384)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a:t>
            </a:r>
            <a:r>
              <a:rPr lang="fr-FR" sz="3200">
                <a:solidFill>
                  <a:srgbClr val="000000"/>
                </a:solidFill>
                <a:latin typeface="Tahoma" pitchFamily="34"/>
                <a:cs typeface="Lucida Sans Unicode" pitchFamily="34"/>
              </a:rPr>
              <a:t>: ex : 100 (default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buffer.memory</a:t>
            </a:r>
            <a:r>
              <a:rPr lang="fr-FR" sz="3200">
                <a:solidFill>
                  <a:srgbClr val="000000"/>
                </a:solidFill>
                <a:latin typeface="Tahoma" pitchFamily="34"/>
                <a:cs typeface="Lucida Sans Unicode" pitchFamily="34"/>
              </a:rPr>
              <a:t>: si il y a beaucoup de partitions (défaut 32 Mb)</a:t>
            </a:r>
          </a:p>
          <a:p>
            <a:pPr lvl="0"/>
            <a:r>
              <a:rPr lang="fr-FR"/>
              <a:t>Puis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a:t>
            </a:r>
            <a:r>
              <a:rPr lang="fr-FR" sz="3200">
                <a:solidFill>
                  <a:srgbClr val="000000"/>
                </a:solidFill>
                <a:latin typeface="Tahoma" pitchFamily="34"/>
                <a:cs typeface="Lucida Sans Unicode" pitchFamily="34"/>
              </a:rPr>
              <a:t>=lz4 (défaut 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a:t>
            </a:r>
            <a:r>
              <a:rPr lang="fr-FR" sz="3200">
                <a:solidFill>
                  <a:srgbClr val="000000"/>
                </a:solidFill>
                <a:latin typeface="Tahoma" pitchFamily="34"/>
                <a:cs typeface="Lucida Sans Unicode" pitchFamily="34"/>
              </a:rPr>
              <a:t>=1 (défaut all)</a:t>
            </a:r>
          </a:p>
          <a:p>
            <a:pPr lvl="0"/>
            <a:endParaRPr lang="fr-FR"/>
          </a:p>
          <a:p>
            <a:pPr lvl="0"/>
            <a:r>
              <a:rPr lang="fr-FR" u="sng"/>
              <a:t>Côté consommateur</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a:t>
            </a:r>
            <a:r>
              <a:rPr lang="fr-FR" sz="3200">
                <a:solidFill>
                  <a:srgbClr val="000000"/>
                </a:solidFill>
                <a:latin typeface="Tahoma" pitchFamily="34"/>
                <a:cs typeface="Lucida Sans Unicode" pitchFamily="34"/>
              </a:rPr>
              <a:t>: ex : 100000 (défaut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Ingestion massive de données</a:t>
            </a:r>
            <a:br>
              <a:rPr lang="fr-FR" sz="4000"/>
            </a:br>
            <a:r>
              <a:rPr lang="fr-FR" sz="4000"/>
              <a:t>Exemple Uber</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29480" y="2337840"/>
            <a:ext cx="7940520" cy="4311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name="page2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la latence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u="sng"/>
              <a:t>Cluster</a:t>
            </a:r>
          </a:p>
          <a:p>
            <a:pPr lvl="0"/>
            <a:r>
              <a:rPr lang="fr-FR"/>
              <a:t>Si followers pas suffisamment rapide, augmenter leur nombre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num.replica.fetchers </a:t>
            </a:r>
            <a:r>
              <a:rPr lang="fr-FR" sz="3200">
                <a:solidFill>
                  <a:srgbClr val="000000"/>
                </a:solidFill>
                <a:latin typeface="Tahoma" pitchFamily="34"/>
                <a:cs typeface="Lucida Sans Unicode" pitchFamily="34"/>
              </a:rPr>
              <a:t>: (défaut 1)</a:t>
            </a:r>
          </a:p>
          <a:p>
            <a:pPr lvl="0"/>
            <a:endParaRPr lang="fr-FR"/>
          </a:p>
          <a:p>
            <a:pPr lvl="0"/>
            <a:r>
              <a:rPr lang="fr-FR" u="sng"/>
              <a:t>Côté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acks=1</a:t>
            </a:r>
          </a:p>
          <a:p>
            <a:pPr lvl="0"/>
            <a:endParaRPr lang="fr-FR" u="sng"/>
          </a:p>
          <a:p>
            <a:pPr lvl="0"/>
            <a:r>
              <a:rPr lang="fr-FR" u="sng"/>
              <a:t>Côté 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name="page2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la durabilité</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u="sng"/>
              <a:t>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replication.factor</a:t>
            </a:r>
            <a:r>
              <a:rPr lang="fr-FR" sz="3200">
                <a:solidFill>
                  <a:srgbClr val="000000"/>
                </a:solidFill>
                <a:latin typeface="Tahoma" pitchFamily="34"/>
                <a:cs typeface="Lucida Sans Unicode" pitchFamily="34"/>
              </a:rPr>
              <a:t>: 3</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min.insync.replicas</a:t>
            </a:r>
            <a:r>
              <a:rPr lang="fr-FR" sz="3200">
                <a:solidFill>
                  <a:srgbClr val="000000"/>
                </a:solidFill>
                <a:latin typeface="Tahoma" pitchFamily="34"/>
                <a:cs typeface="Lucida Sans Unicode" pitchFamily="34"/>
              </a:rPr>
              <a:t>: 2 (défaut 1)</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unclean.leader.election.enable</a:t>
            </a:r>
            <a:r>
              <a:rPr lang="fr-FR" sz="2800">
                <a:solidFill>
                  <a:srgbClr val="000000"/>
                </a:solidFill>
                <a:latin typeface="Tahoma" pitchFamily="34"/>
                <a:cs typeface="Lucida Sans Unicode" pitchFamily="34"/>
              </a:rPr>
              <a:t> : false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broker.rack</a:t>
            </a:r>
            <a:r>
              <a:rPr lang="fr-FR" sz="2800">
                <a:solidFill>
                  <a:srgbClr val="000000"/>
                </a:solidFill>
                <a:latin typeface="Tahoma" pitchFamily="34"/>
                <a:cs typeface="Lucida Sans Unicode" pitchFamily="34"/>
              </a:rPr>
              <a:t>: rack du broker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a:solidFill>
                <a:srgbClr val="000000"/>
              </a:solidFill>
              <a:latin typeface="Tahoma" pitchFamily="34"/>
              <a:cs typeface="Lucida Sans Unicode" pitchFamily="34"/>
            </a:endParaRPr>
          </a:p>
          <a:p>
            <a:pPr lvl="0"/>
            <a:r>
              <a:rPr lang="fr-FR" u="sng"/>
              <a:t>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acks:all</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enable.idempotence:true</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max.in.flight.requests.per.connection: &lt;=5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i="1">
              <a:solidFill>
                <a:srgbClr val="000000"/>
              </a:solidFill>
              <a:latin typeface="Tahoma" pitchFamily="34"/>
              <a:cs typeface="Lucida Sans Unicode" pitchFamily="34"/>
            </a:endParaRPr>
          </a:p>
          <a:p>
            <a:pPr lvl="0"/>
            <a:r>
              <a:rPr lang="fr-FR" u="sng"/>
              <a:t>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isolation.level: read_committed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smtClean="0">
                <a:solidFill>
                  <a:srgbClr val="0D1F63"/>
                </a:solidFill>
              </a:rPr>
              <a:t>Concepts</a:t>
            </a:r>
          </a:p>
          <a:p>
            <a:pPr lvl="0" indent="-311040" algn="ctr">
              <a:lnSpc>
                <a:spcPct val="95000"/>
              </a:lnSpc>
              <a:spcAft>
                <a:spcPts val="0"/>
              </a:spcAft>
            </a:pPr>
            <a:r>
              <a:rPr lang="fr-FR" dirty="0" err="1" smtClean="0">
                <a:solidFill>
                  <a:schemeClr val="tx1"/>
                </a:solidFill>
              </a:rPr>
              <a:t>Streamiz</a:t>
            </a:r>
            <a:endParaRPr lang="fr-FR" dirty="0" smtClean="0">
              <a:solidFill>
                <a:schemeClr val="tx1"/>
              </a:solidFill>
            </a:endParaRPr>
          </a:p>
          <a:p>
            <a:pPr lvl="0" indent="-311040" algn="ctr">
              <a:lnSpc>
                <a:spcPct val="95000"/>
              </a:lnSpc>
              <a:spcAft>
                <a:spcPts val="0"/>
              </a:spcAft>
            </a:pPr>
            <a:r>
              <a:rPr lang="fr-FR" i="1" dirty="0" err="1" smtClean="0">
                <a:solidFill>
                  <a:schemeClr val="tx1"/>
                </a:solidFill>
              </a:rPr>
              <a:t>ksqlDB</a:t>
            </a:r>
            <a:endParaRPr lang="fr-FR" i="1" dirty="0">
              <a:solidFill>
                <a:schemeClr val="tx1"/>
              </a:solidFill>
            </a:endParaRPr>
          </a:p>
        </p:txBody>
      </p:sp>
    </p:spTree>
    <p:extLst>
      <p:ext uri="{BB962C8B-B14F-4D97-AF65-F5344CB8AC3E}">
        <p14:creationId xmlns:p14="http://schemas.microsoft.com/office/powerpoint/2010/main" val="190706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3"/>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Application KafkaStream</a:t>
            </a:r>
          </a:p>
        </p:txBody>
      </p:sp>
      <p:sp>
        <p:nvSpPr>
          <p:cNvPr id="3" name="Espace réservé du texte 164"/>
          <p:cNvSpPr txBox="1">
            <a:spLocks noGrp="1"/>
          </p:cNvSpPr>
          <p:nvPr>
            <p:ph type="body" idx="4294967295"/>
          </p:nvPr>
        </p:nvSpPr>
        <p:spPr>
          <a:xfrm>
            <a:off x="1091880" y="2296440"/>
            <a:ext cx="8459640" cy="4384800"/>
          </a:xfrm>
          <a:noFill/>
          <a:ln>
            <a:noFill/>
          </a:ln>
        </p:spPr>
        <p:txBody>
          <a:bodyPr wrap="square" lIns="0" tIns="0" rIns="0" bIns="0" anchor="t">
            <a:normAutofit fontScale="700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Une application KafkaStream défini sa logique de traitement à travers une ou plusieurs </a:t>
            </a:r>
            <a:r>
              <a:rPr lang="fr-FR" sz="3200" b="1">
                <a:solidFill>
                  <a:srgbClr val="182F7C"/>
                </a:solidFill>
                <a:highlight>
                  <a:scrgbClr r="0" g="0" b="0">
                    <a:alpha val="0"/>
                  </a:scrgbClr>
                </a:highlight>
                <a:latin typeface="Tahoma" pitchFamily="34"/>
                <a:cs typeface="Lucida Sans Unicode" pitchFamily="34"/>
              </a:rPr>
              <a:t>topologies de processeurs</a:t>
            </a:r>
            <a:r>
              <a:rPr lang="fr-FR" sz="3200">
                <a:solidFill>
                  <a:srgbClr val="000000"/>
                </a:solidFill>
                <a:highlight>
                  <a:scrgbClr r="0" g="0" b="0">
                    <a:alpha val="0"/>
                  </a:scrgbClr>
                </a:highlight>
                <a:latin typeface="Tahoma" pitchFamily="34"/>
                <a:cs typeface="Lucida Sans Unicode" pitchFamily="34"/>
              </a:rPr>
              <a:t>, i.e. un graphe de processeurs de flux connectés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Un processeur représente une étape de traitement qui prend en entrée un évènement, le transforme puis produit un ou plusieurs événement</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Certains processeurs :</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n’ont pas de connexions entrantes : </a:t>
            </a:r>
            <a:r>
              <a:rPr lang="fr-FR" sz="3200" b="1" i="1">
                <a:solidFill>
                  <a:srgbClr val="0D1F63"/>
                </a:solidFill>
                <a:highlight>
                  <a:scrgbClr r="0" g="0" b="0">
                    <a:alpha val="0"/>
                  </a:scrgbClr>
                </a:highlight>
                <a:latin typeface="Tahoma" pitchFamily="34"/>
                <a:cs typeface="Lucida Sans Unicode" pitchFamily="34"/>
              </a:rPr>
              <a:t>Source</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d’autres n’ont pas de connexions sortantes : </a:t>
            </a:r>
            <a:r>
              <a:rPr lang="fr-FR" sz="3200" b="1" i="1">
                <a:solidFill>
                  <a:srgbClr val="0D1F63"/>
                </a:solidFill>
                <a:highlight>
                  <a:scrgbClr r="0" g="0" b="0">
                    <a:alpha val="0"/>
                  </a:scrgbClr>
                </a:highlight>
                <a:latin typeface="Tahoma" pitchFamily="34"/>
                <a:cs typeface="Lucida Sans Unicode" pitchFamily="34"/>
              </a:rPr>
              <a:t>Sink</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autres ont des connexions entrantes et sortantes </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La topologie peut être spécifiée programmatiquement ou par un DSL offrant les opérateurs classiques (filter, map, join, …)</a:t>
            </a:r>
          </a:p>
        </p:txBody>
      </p:sp>
    </p:spTree>
    <p:extLst>
      <p:ext uri="{BB962C8B-B14F-4D97-AF65-F5344CB8AC3E}">
        <p14:creationId xmlns:p14="http://schemas.microsoft.com/office/powerpoint/2010/main" val="2609188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4"/>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Topologie processeurs</a:t>
            </a:r>
          </a:p>
        </p:txBody>
      </p:sp>
      <p:sp>
        <p:nvSpPr>
          <p:cNvPr id="3" name="Espace réservé du texte 165"/>
          <p:cNvSpPr txBox="1">
            <a:spLocks noGrp="1"/>
          </p:cNvSpPr>
          <p:nvPr>
            <p:ph type="body" idx="4294967295"/>
          </p:nvPr>
        </p:nvSpPr>
        <p:spPr>
          <a:xfrm>
            <a:off x="1091880" y="2261880"/>
            <a:ext cx="8459640" cy="4384800"/>
          </a:xfrm>
          <a:noFill/>
          <a:ln>
            <a:noFill/>
          </a:ln>
        </p:spPr>
        <p:txBody>
          <a:bodyPr wrap="square" lIns="0" tIns="0" rIns="0" bIns="0" anchor="t">
            <a:noAutofit/>
          </a:bodyPr>
          <a:lstStyle/>
          <a:p>
            <a:pPr marL="0" indent="0" hangingPunct="0">
              <a:lnSpc>
                <a:spcPct val="96000"/>
              </a:lnSpc>
              <a:spcBef>
                <a:spcPts val="1417"/>
              </a:spcBef>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Image 36">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981880" y="2261880"/>
            <a:ext cx="4217760" cy="5042520"/>
          </a:xfrm>
          <a:prstGeom prst="rect">
            <a:avLst/>
          </a:prstGeom>
          <a:noFill/>
          <a:ln>
            <a:noFill/>
          </a:ln>
        </p:spPr>
      </p:pic>
    </p:spTree>
    <p:extLst>
      <p:ext uri="{BB962C8B-B14F-4D97-AF65-F5344CB8AC3E}">
        <p14:creationId xmlns:p14="http://schemas.microsoft.com/office/powerpoint/2010/main" val="193427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1"/>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Apports de </a:t>
            </a:r>
            <a:r>
              <a:rPr lang="fr-FR" i="1">
                <a:solidFill>
                  <a:srgbClr val="000000"/>
                </a:solidFill>
                <a:highlight>
                  <a:scrgbClr r="0" g="0" b="0">
                    <a:alpha val="0"/>
                  </a:scrgbClr>
                </a:highlight>
                <a:latin typeface="Tahoma" pitchFamily="34"/>
                <a:cs typeface="Lucida Sans Unicode" pitchFamily="34"/>
              </a:rPr>
              <a:t>KafkaStream</a:t>
            </a:r>
          </a:p>
        </p:txBody>
      </p:sp>
      <p:sp>
        <p:nvSpPr>
          <p:cNvPr id="3" name="Espace réservé du texte 162"/>
          <p:cNvSpPr txBox="1">
            <a:spLocks noGrp="1"/>
          </p:cNvSpPr>
          <p:nvPr>
            <p:ph type="body" idx="4294967295"/>
          </p:nvPr>
        </p:nvSpPr>
        <p:spPr>
          <a:xfrm>
            <a:off x="1091880" y="2261880"/>
            <a:ext cx="8459640" cy="4384800"/>
          </a:xfrm>
          <a:noFill/>
          <a:ln>
            <a:noFill/>
          </a:ln>
        </p:spPr>
        <p:txBody>
          <a:bodyPr wrap="square" lIns="0" tIns="0" rIns="0" bIns="0" anchor="t">
            <a:normAutofit fontScale="77500" lnSpcReduction="20000"/>
          </a:bodyPr>
          <a:lstStyle/>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Abstractions </a:t>
            </a:r>
            <a:r>
              <a:rPr lang="fr-FR" sz="3200" b="1" i="1">
                <a:solidFill>
                  <a:srgbClr val="000099"/>
                </a:solidFill>
                <a:highlight>
                  <a:scrgbClr r="0" g="0" b="0">
                    <a:alpha val="0"/>
                  </a:scrgbClr>
                </a:highlight>
                <a:latin typeface="Tahoma" pitchFamily="34"/>
                <a:cs typeface="Lucida Sans Unicode" pitchFamily="34"/>
              </a:rPr>
              <a:t>KStream</a:t>
            </a:r>
            <a:r>
              <a:rPr lang="fr-FR" sz="3200">
                <a:solidFill>
                  <a:srgbClr val="000000"/>
                </a:solidFill>
                <a:highlight>
                  <a:scrgbClr r="0" g="0" b="0">
                    <a:alpha val="0"/>
                  </a:scrgbClr>
                </a:highlight>
                <a:latin typeface="Tahoma" pitchFamily="34"/>
                <a:cs typeface="Lucida Sans Unicode" pitchFamily="34"/>
              </a:rPr>
              <a:t> et </a:t>
            </a:r>
            <a:r>
              <a:rPr lang="fr-FR" sz="3200" b="1" i="1">
                <a:solidFill>
                  <a:srgbClr val="000099"/>
                </a:solidFill>
                <a:highlight>
                  <a:scrgbClr r="0" g="0" b="0">
                    <a:alpha val="0"/>
                  </a:scrgbClr>
                </a:highlight>
                <a:latin typeface="Tahoma" pitchFamily="34"/>
                <a:cs typeface="Lucida Sans Unicode" pitchFamily="34"/>
              </a:rPr>
              <a:t>KTable</a:t>
            </a:r>
            <a:r>
              <a:rPr lang="fr-FR" sz="3200">
                <a:solidFill>
                  <a:srgbClr val="000000"/>
                </a:solidFill>
                <a:highlight>
                  <a:scrgbClr r="0" g="0" b="0">
                    <a:alpha val="0"/>
                  </a:scrgbClr>
                </a:highlight>
                <a:latin typeface="Tahoma" pitchFamily="34"/>
                <a:cs typeface="Lucida Sans Unicode" pitchFamily="34"/>
              </a:rPr>
              <a:t> permettant la transformation de flux d’évènements, des jointures entre fluix, des agrégations et des requêtes</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Peut garantir que chaque évènement soit traité une et une seule fois, même en cas de défaillance. </a:t>
            </a:r>
            <a:br>
              <a:rPr lang="fr-FR" sz="3200">
                <a:solidFill>
                  <a:srgbClr val="000000"/>
                </a:solidFill>
                <a:highlight>
                  <a:scrgbClr r="0" g="0" b="0">
                    <a:alpha val="0"/>
                  </a:scrgbClr>
                </a:highlight>
                <a:latin typeface="Tahoma" pitchFamily="34"/>
                <a:cs typeface="Lucida Sans Unicode" pitchFamily="34"/>
              </a:rPr>
            </a:br>
            <a:r>
              <a:rPr lang="fr-FR" sz="3200">
                <a:solidFill>
                  <a:srgbClr val="000000"/>
                </a:solidFill>
                <a:highlight>
                  <a:scrgbClr r="0" g="0" b="0">
                    <a:alpha val="0"/>
                  </a:scrgbClr>
                </a:highlight>
                <a:latin typeface="Tahoma" pitchFamily="34"/>
                <a:cs typeface="Lucida Sans Unicode" pitchFamily="34"/>
              </a:rPr>
              <a:t>(Par défaut, configuration </a:t>
            </a:r>
            <a:r>
              <a:rPr lang="fr-FR" sz="3200" i="1">
                <a:solidFill>
                  <a:srgbClr val="000000"/>
                </a:solidFill>
                <a:highlight>
                  <a:scrgbClr r="0" g="0" b="0">
                    <a:alpha val="0"/>
                  </a:scrgbClr>
                </a:highlight>
                <a:latin typeface="Tahoma" pitchFamily="34"/>
                <a:cs typeface="Lucida Sans Unicode" pitchFamily="34"/>
              </a:rPr>
              <a:t>At Least Once</a:t>
            </a:r>
            <a:r>
              <a:rPr lang="fr-FR" sz="3200">
                <a:solidFill>
                  <a:srgbClr val="000000"/>
                </a:solidFill>
                <a:highlight>
                  <a:scrgbClr r="0" g="0" b="0">
                    <a:alpha val="0"/>
                  </a:scrgbClr>
                </a:highlight>
                <a:latin typeface="Tahoma" pitchFamily="34"/>
                <a:cs typeface="Lucida Sans Unicode" pitchFamily="34"/>
              </a:rPr>
              <a:t>)</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Temps de latence des traitements en millisecondes, modèle énormément scalable</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Un ensemble d’opérateurs stateless ou stateful permettant de filtrer, transformer les messages</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Supporte des opérations de fenêtrage temporel avec l'arrivée des événements dans le désordre.</a:t>
            </a:r>
          </a:p>
          <a:p>
            <a:pPr marL="0" lvl="0" indent="0" hangingPunct="0">
              <a:lnSpc>
                <a:spcPct val="96000"/>
              </a:lnSpc>
              <a:spcBef>
                <a:spcPts val="0"/>
              </a:spcBef>
              <a:spcAft>
                <a:spcPts val="1423"/>
              </a:spcAft>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67975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2"/>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Définitions</a:t>
            </a:r>
          </a:p>
        </p:txBody>
      </p:sp>
      <p:sp>
        <p:nvSpPr>
          <p:cNvPr id="3" name="Espace réservé du texte 163"/>
          <p:cNvSpPr txBox="1">
            <a:spLocks noGrp="1"/>
          </p:cNvSpPr>
          <p:nvPr>
            <p:ph type="body" idx="4294967295"/>
          </p:nvPr>
        </p:nvSpPr>
        <p:spPr>
          <a:xfrm>
            <a:off x="1091880" y="2273400"/>
            <a:ext cx="8459640" cy="4384800"/>
          </a:xfrm>
          <a:noFill/>
          <a:ln>
            <a:noFill/>
          </a:ln>
        </p:spPr>
        <p:txBody>
          <a:bodyPr wrap="square" lIns="0" tIns="0" rIns="0" bIns="0" anchor="t">
            <a:normAutofit fontScale="77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Un </a:t>
            </a:r>
            <a:r>
              <a:rPr lang="fr-FR" sz="3200" b="1" i="1">
                <a:solidFill>
                  <a:srgbClr val="182F7C"/>
                </a:solidFill>
                <a:highlight>
                  <a:scrgbClr r="0" g="0" b="0">
                    <a:alpha val="0"/>
                  </a:scrgbClr>
                </a:highlight>
                <a:latin typeface="Tahoma" pitchFamily="34"/>
                <a:cs typeface="Lucida Sans Unicode" pitchFamily="34"/>
              </a:rPr>
              <a:t>KStream</a:t>
            </a:r>
            <a:r>
              <a:rPr lang="fr-FR" sz="3200">
                <a:solidFill>
                  <a:srgbClr val="000000"/>
                </a:solidFill>
                <a:highlight>
                  <a:scrgbClr r="0" g="0" b="0">
                    <a:alpha val="0"/>
                  </a:scrgbClr>
                </a:highlight>
                <a:latin typeface="Tahoma" pitchFamily="34"/>
                <a:cs typeface="Lucida Sans Unicode" pitchFamily="34"/>
              </a:rPr>
              <a:t> est une abstraction représentant un ensemble de données illimité, c’est à dire infini et sans cesse croissant car de nouveaux enregistrements continuent d'arriver</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Les caractéristiques de ce flux :</a:t>
            </a:r>
          </a:p>
          <a:p>
            <a:pPr marL="0" lvl="2" indent="0" hangingPunct="0">
              <a:lnSpc>
                <a:spcPct val="96000"/>
              </a:lnSpc>
              <a:spcBef>
                <a:spcPts val="1417"/>
              </a:spcBef>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événements sont partitionnés</a:t>
            </a:r>
          </a:p>
          <a:p>
            <a:pPr marL="0" lvl="2" indent="0" hangingPunct="0">
              <a:lnSpc>
                <a:spcPct val="96000"/>
              </a:lnSpc>
              <a:spcBef>
                <a:spcPts val="1417"/>
              </a:spcBef>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A l’intérieur d’une partition, les évènement sont ordonnés</a:t>
            </a:r>
          </a:p>
          <a:p>
            <a:pPr marL="0" lvl="2" indent="0" hangingPunct="0">
              <a:lnSpc>
                <a:spcPct val="96000"/>
              </a:lnSpc>
              <a:spcBef>
                <a:spcPts val="1417"/>
              </a:spcBef>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événements sont immuables et ont un horodatage</a:t>
            </a:r>
          </a:p>
          <a:p>
            <a:pPr marL="0" lvl="0" indent="0" hangingPunct="0">
              <a:lnSpc>
                <a:spcPct val="96000"/>
              </a:lnSpc>
              <a:spcBef>
                <a:spcPts val="1417"/>
              </a:spcBef>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Si il est persisté, il correspond à un topic Kafka partitionné avec une stratégie d’archivage </a:t>
            </a:r>
            <a:r>
              <a:rPr lang="fr-FR" sz="3200" i="1">
                <a:solidFill>
                  <a:srgbClr val="000000"/>
                </a:solidFill>
                <a:highlight>
                  <a:scrgbClr r="0" g="0" b="0">
                    <a:alpha val="0"/>
                  </a:scrgbClr>
                </a:highlight>
                <a:latin typeface="Tahoma" pitchFamily="34"/>
                <a:cs typeface="Lucida Sans Unicode" pitchFamily="34"/>
              </a:rPr>
              <a:t>delete</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217101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5"/>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KStream et KTable</a:t>
            </a:r>
          </a:p>
        </p:txBody>
      </p:sp>
      <p:sp>
        <p:nvSpPr>
          <p:cNvPr id="3" name="Espace réservé du texte 166"/>
          <p:cNvSpPr txBox="1">
            <a:spLocks noGrp="1"/>
          </p:cNvSpPr>
          <p:nvPr>
            <p:ph type="body" idx="4294967295"/>
          </p:nvPr>
        </p:nvSpPr>
        <p:spPr>
          <a:xfrm>
            <a:off x="1091880" y="2435400"/>
            <a:ext cx="8459640" cy="2356200"/>
          </a:xfrm>
          <a:noFill/>
          <a:ln>
            <a:noFill/>
          </a:ln>
        </p:spPr>
        <p:txBody>
          <a:bodyPr wrap="square" lIns="0" tIns="0" rIns="0" bIns="0" anchor="t">
            <a:normAutofit fontScale="62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 </a:t>
            </a:r>
            <a:r>
              <a:rPr lang="fr-FR" sz="3200" i="1">
                <a:solidFill>
                  <a:srgbClr val="000000"/>
                </a:solidFill>
                <a:highlight>
                  <a:scrgbClr r="0" g="0" b="0">
                    <a:alpha val="0"/>
                  </a:scrgbClr>
                </a:highlight>
                <a:latin typeface="Tahoma" pitchFamily="34"/>
                <a:cs typeface="Lucida Sans Unicode" pitchFamily="34"/>
              </a:rPr>
              <a:t>KafkaStream</a:t>
            </a:r>
            <a:r>
              <a:rPr lang="fr-FR" sz="3200">
                <a:solidFill>
                  <a:srgbClr val="000000"/>
                </a:solidFill>
                <a:highlight>
                  <a:scrgbClr r="0" g="0" b="0">
                    <a:alpha val="0"/>
                  </a:scrgbClr>
                </a:highlight>
                <a:latin typeface="Tahoma" pitchFamily="34"/>
                <a:cs typeface="Lucida Sans Unicode" pitchFamily="34"/>
              </a:rPr>
              <a:t> fournit également l’abstraction </a:t>
            </a:r>
            <a:r>
              <a:rPr lang="fr-FR" sz="3200" b="1" i="1">
                <a:solidFill>
                  <a:srgbClr val="0D1F63"/>
                </a:solidFill>
                <a:highlight>
                  <a:scrgbClr r="0" g="0" b="0">
                    <a:alpha val="0"/>
                  </a:scrgbClr>
                </a:highlight>
                <a:latin typeface="Tahoma" pitchFamily="34"/>
                <a:cs typeface="Lucida Sans Unicode" pitchFamily="34"/>
              </a:rPr>
              <a:t>KTable</a:t>
            </a:r>
            <a:r>
              <a:rPr lang="fr-FR" sz="3200">
                <a:solidFill>
                  <a:srgbClr val="000000"/>
                </a:solidFill>
                <a:highlight>
                  <a:scrgbClr r="0" g="0" b="0">
                    <a:alpha val="0"/>
                  </a:scrgbClr>
                </a:highlight>
                <a:latin typeface="Tahoma" pitchFamily="34"/>
                <a:cs typeface="Lucida Sans Unicode" pitchFamily="34"/>
              </a:rPr>
              <a:t> qui représente un ensemble de faits qui évoluent.</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L’arrivée d’une valeur avec une clé connue met à jour la valeur précédente.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Cela peut être vu comme une table d’une base de données ou il n’existe qu’une valeur pour une clé donné.</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Cela correspond à un topic Kafka avec un archivage compact</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Picture 2" descr="https://kafka.apache.org/38/images/streams-table-duality-01.png">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693600" y="5228280"/>
            <a:ext cx="2666520" cy="2076119"/>
          </a:xfrm>
          <a:prstGeom prst="rect">
            <a:avLst/>
          </a:prstGeom>
          <a:noFill/>
          <a:ln>
            <a:noFill/>
          </a:ln>
        </p:spPr>
      </p:pic>
    </p:spTree>
    <p:extLst>
      <p:ext uri="{BB962C8B-B14F-4D97-AF65-F5344CB8AC3E}">
        <p14:creationId xmlns:p14="http://schemas.microsoft.com/office/powerpoint/2010/main" val="70984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6"/>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Dualité KStream / KTable</a:t>
            </a:r>
          </a:p>
        </p:txBody>
      </p:sp>
      <p:pic>
        <p:nvPicPr>
          <p:cNvPr id="3" name="Picture 1" descr="https://kafka.apache.org/38/images/streams-table-duality-03.png">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43240" y="2372040"/>
            <a:ext cx="5701320" cy="4735800"/>
          </a:xfrm>
          <a:prstGeom prst="rect">
            <a:avLst/>
          </a:prstGeom>
          <a:noFill/>
          <a:ln>
            <a:noFill/>
          </a:ln>
        </p:spPr>
      </p:pic>
    </p:spTree>
    <p:extLst>
      <p:ext uri="{BB962C8B-B14F-4D97-AF65-F5344CB8AC3E}">
        <p14:creationId xmlns:p14="http://schemas.microsoft.com/office/powerpoint/2010/main" val="2939221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8"/>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i="1">
                <a:solidFill>
                  <a:srgbClr val="000000"/>
                </a:solidFill>
                <a:highlight>
                  <a:scrgbClr r="0" g="0" b="0">
                    <a:alpha val="0"/>
                  </a:scrgbClr>
                </a:highlight>
                <a:latin typeface="Tahoma" pitchFamily="34"/>
                <a:cs typeface="Lucida Sans Unicode" pitchFamily="34"/>
              </a:rPr>
              <a:t>KGlobalTable</a:t>
            </a:r>
          </a:p>
        </p:txBody>
      </p:sp>
      <p:sp>
        <p:nvSpPr>
          <p:cNvPr id="3" name="Espace réservé du texte 168"/>
          <p:cNvSpPr txBox="1">
            <a:spLocks noGrp="1"/>
          </p:cNvSpPr>
          <p:nvPr>
            <p:ph type="body" idx="4294967295"/>
          </p:nvPr>
        </p:nvSpPr>
        <p:spPr>
          <a:xfrm>
            <a:off x="1091880" y="2435400"/>
            <a:ext cx="8459640" cy="4384800"/>
          </a:xfrm>
          <a:noFill/>
          <a:ln>
            <a:noFill/>
          </a:ln>
        </p:spPr>
        <p:txBody>
          <a:bodyPr wrap="square" lIns="0" tIns="0" rIns="0" bIns="0" anchor="t">
            <a:normAutofit lnSpcReduction="10000"/>
          </a:bodyPr>
          <a:lstStyle/>
          <a:p>
            <a:pPr marL="342720" lvl="0" indent="-342720" hangingPunct="0">
              <a:lnSpc>
                <a:spcPct val="96000"/>
              </a:lnSpc>
              <a:spcBef>
                <a:spcPts val="0"/>
              </a:spcBef>
              <a:spcAft>
                <a:spcPts val="1423"/>
              </a:spcAft>
              <a:buNone/>
              <a:tabLst>
                <a:tab pos="342720" algn="l"/>
              </a:tabLst>
            </a:pPr>
            <a:r>
              <a:rPr lang="fr-FR" sz="3200" b="1" i="1">
                <a:solidFill>
                  <a:srgbClr val="002060"/>
                </a:solidFill>
                <a:highlight>
                  <a:scrgbClr r="0" g="0" b="0">
                    <a:alpha val="0"/>
                  </a:scrgbClr>
                </a:highlight>
                <a:latin typeface="Tahoma" pitchFamily="34"/>
                <a:cs typeface="Lucida Sans Unicode" pitchFamily="34"/>
              </a:rPr>
              <a:t>KGlobalTable</a:t>
            </a:r>
            <a:r>
              <a:rPr lang="fr-FR" sz="3200">
                <a:solidFill>
                  <a:srgbClr val="000000"/>
                </a:solidFill>
                <a:highlight>
                  <a:scrgbClr r="0" g="0" b="0">
                    <a:alpha val="0"/>
                  </a:scrgbClr>
                </a:highlight>
                <a:latin typeface="Tahoma" pitchFamily="34"/>
                <a:cs typeface="Lucida Sans Unicode" pitchFamily="34"/>
              </a:rPr>
              <a:t> représente une table distribuée globale.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Contrairement à une </a:t>
            </a:r>
            <a:r>
              <a:rPr lang="fr-FR" sz="3200" i="1">
                <a:solidFill>
                  <a:srgbClr val="000000"/>
                </a:solidFill>
                <a:highlight>
                  <a:scrgbClr r="0" g="0" b="0">
                    <a:alpha val="0"/>
                  </a:scrgbClr>
                </a:highlight>
                <a:latin typeface="Tahoma" pitchFamily="34"/>
                <a:cs typeface="Lucida Sans Unicode" pitchFamily="34"/>
              </a:rPr>
              <a:t>KTable</a:t>
            </a:r>
            <a:r>
              <a:rPr lang="fr-FR" sz="3200">
                <a:solidFill>
                  <a:srgbClr val="000000"/>
                </a:solidFill>
                <a:highlight>
                  <a:scrgbClr r="0" g="0" b="0">
                    <a:alpha val="0"/>
                  </a:scrgbClr>
                </a:highlight>
                <a:latin typeface="Tahoma" pitchFamily="34"/>
                <a:cs typeface="Lucida Sans Unicode" pitchFamily="34"/>
              </a:rPr>
              <a:t>, qui est partitionnée et contient donc un sous-ensemble des clés des évènements, </a:t>
            </a:r>
            <a:br>
              <a:rPr lang="fr-FR" sz="3200">
                <a:solidFill>
                  <a:srgbClr val="000000"/>
                </a:solidFill>
                <a:highlight>
                  <a:scrgbClr r="0" g="0" b="0">
                    <a:alpha val="0"/>
                  </a:scrgbClr>
                </a:highlight>
                <a:latin typeface="Tahoma" pitchFamily="34"/>
                <a:cs typeface="Lucida Sans Unicode" pitchFamily="34"/>
              </a:rPr>
            </a:br>
            <a:r>
              <a:rPr lang="fr-FR" sz="3200">
                <a:solidFill>
                  <a:srgbClr val="000000"/>
                </a:solidFill>
                <a:highlight>
                  <a:scrgbClr r="0" g="0" b="0">
                    <a:alpha val="0"/>
                  </a:scrgbClr>
                </a:highlight>
                <a:latin typeface="Tahoma" pitchFamily="34"/>
                <a:cs typeface="Lucida Sans Unicode" pitchFamily="34"/>
              </a:rPr>
              <a:t>Une </a:t>
            </a:r>
            <a:r>
              <a:rPr lang="fr-FR" sz="3200" i="1">
                <a:solidFill>
                  <a:srgbClr val="000000"/>
                </a:solidFill>
                <a:highlight>
                  <a:scrgbClr r="0" g="0" b="0">
                    <a:alpha val="0"/>
                  </a:scrgbClr>
                </a:highlight>
                <a:latin typeface="Tahoma" pitchFamily="34"/>
                <a:cs typeface="Lucida Sans Unicode" pitchFamily="34"/>
              </a:rPr>
              <a:t>KGlobalTable</a:t>
            </a:r>
            <a:r>
              <a:rPr lang="fr-FR" sz="3200">
                <a:solidFill>
                  <a:srgbClr val="000000"/>
                </a:solidFill>
                <a:highlight>
                  <a:scrgbClr r="0" g="0" b="0">
                    <a:alpha val="0"/>
                  </a:scrgbClr>
                </a:highlight>
                <a:latin typeface="Tahoma" pitchFamily="34"/>
                <a:cs typeface="Lucida Sans Unicode" pitchFamily="34"/>
              </a:rPr>
              <a:t> contient une copie complète des données.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Elle est accessible par chaque instance de l’application </a:t>
            </a:r>
            <a:r>
              <a:rPr lang="fr-FR" sz="3200" i="1">
                <a:solidFill>
                  <a:srgbClr val="000000"/>
                </a:solidFill>
                <a:highlight>
                  <a:scrgbClr r="0" g="0" b="0">
                    <a:alpha val="0"/>
                  </a:scrgbClr>
                </a:highlight>
                <a:latin typeface="Tahoma" pitchFamily="34"/>
                <a:cs typeface="Lucida Sans Unicode" pitchFamily="34"/>
              </a:rPr>
              <a:t>KafkaStream</a:t>
            </a:r>
          </a:p>
        </p:txBody>
      </p:sp>
    </p:spTree>
    <p:extLst>
      <p:ext uri="{BB962C8B-B14F-4D97-AF65-F5344CB8AC3E}">
        <p14:creationId xmlns:p14="http://schemas.microsoft.com/office/powerpoint/2010/main" val="73150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Event-driven</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70000" lnSpcReduction="20000"/>
          </a:bodyPr>
          <a:lstStyle/>
          <a:p>
            <a:pPr lvl="0"/>
            <a:r>
              <a:rPr lang="fr-FR" dirty="0"/>
              <a:t>Les architectures </a:t>
            </a:r>
            <a:r>
              <a:rPr lang="fr-FR" i="1" dirty="0" err="1"/>
              <a:t>event-driven</a:t>
            </a:r>
            <a:r>
              <a:rPr lang="fr-FR" dirty="0"/>
              <a:t> sont une alternative intéressante dans un contexte 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Produit généralement </a:t>
            </a:r>
            <a:r>
              <a:rPr lang="fr-FR" sz="2800" dirty="0">
                <a:solidFill>
                  <a:srgbClr val="000000"/>
                </a:solidFill>
                <a:latin typeface="Tahoma" pitchFamily="34"/>
                <a:cs typeface="Lucida Sans Unicode" pitchFamily="34"/>
              </a:rPr>
              <a:t>des architectures plus souples et plus réactives.</a:t>
            </a:r>
          </a:p>
          <a:p>
            <a:pPr lvl="0"/>
            <a:r>
              <a:rPr lang="fr-FR" dirty="0"/>
              <a:t>Chaque micro-service consomme en continu des événements :</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Lit un ou plusieurs topics Kafka en entrée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Effectue un traitement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Écrit vers un ou plusieurs topics de sortie</a:t>
            </a:r>
          </a:p>
          <a:p>
            <a:pPr lvl="0"/>
            <a:endParaRPr lang="fr-FR" dirty="0"/>
          </a:p>
          <a:p>
            <a:pPr lvl="0"/>
            <a:r>
              <a:rPr lang="fr-FR" dirty="0" smtClean="0"/>
              <a:t>L’API Kafka Stream et son pendant .NET </a:t>
            </a:r>
            <a:r>
              <a:rPr lang="fr-FR" dirty="0" err="1" smtClean="0"/>
              <a:t>Streamiz</a:t>
            </a:r>
            <a:r>
              <a:rPr lang="fr-FR" dirty="0" smtClean="0"/>
              <a:t> facilitent </a:t>
            </a:r>
            <a:r>
              <a:rPr lang="fr-FR" dirty="0"/>
              <a:t>ce type d’architecture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9"/>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Opérateurs stateless / stateful</a:t>
            </a:r>
          </a:p>
        </p:txBody>
      </p:sp>
      <p:sp>
        <p:nvSpPr>
          <p:cNvPr id="3" name="Espace réservé du texte 169"/>
          <p:cNvSpPr txBox="1">
            <a:spLocks noGrp="1"/>
          </p:cNvSpPr>
          <p:nvPr>
            <p:ph type="body" idx="4294967295"/>
          </p:nvPr>
        </p:nvSpPr>
        <p:spPr>
          <a:xfrm>
            <a:off x="1091880" y="2261880"/>
            <a:ext cx="8459640" cy="4384800"/>
          </a:xfrm>
          <a:noFill/>
          <a:ln>
            <a:noFill/>
          </a:ln>
        </p:spPr>
        <p:txBody>
          <a:bodyPr wrap="square" lIns="0" tIns="0" rIns="0" bIns="0" anchor="t">
            <a:normAutofit fontScale="77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KafkaStream propose de nombreux opérateurs permettant de traiter les enregistrements entrants.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Certains sont </a:t>
            </a:r>
            <a:r>
              <a:rPr lang="fr-FR" sz="3200" b="1" i="1">
                <a:solidFill>
                  <a:srgbClr val="000099"/>
                </a:solidFill>
                <a:highlight>
                  <a:scrgbClr r="0" g="0" b="0">
                    <a:alpha val="0"/>
                  </a:scrgbClr>
                </a:highlight>
                <a:latin typeface="Tahoma" pitchFamily="34"/>
                <a:cs typeface="Lucida Sans Unicode" pitchFamily="34"/>
              </a:rPr>
              <a:t>stateless</a:t>
            </a:r>
            <a:r>
              <a:rPr lang="fr-FR" sz="3200">
                <a:solidFill>
                  <a:srgbClr val="000000"/>
                </a:solidFill>
                <a:highlight>
                  <a:scrgbClr r="0" g="0" b="0">
                    <a:alpha val="0"/>
                  </a:scrgbClr>
                </a:highlight>
                <a:latin typeface="Tahoma" pitchFamily="34"/>
                <a:cs typeface="Lucida Sans Unicode" pitchFamily="34"/>
              </a:rPr>
              <a:t>, d’autres </a:t>
            </a:r>
            <a:r>
              <a:rPr lang="fr-FR" sz="3200" b="1" i="1">
                <a:solidFill>
                  <a:srgbClr val="000099"/>
                </a:solidFill>
                <a:highlight>
                  <a:scrgbClr r="0" g="0" b="0">
                    <a:alpha val="0"/>
                  </a:scrgbClr>
                </a:highlight>
                <a:latin typeface="Tahoma" pitchFamily="34"/>
                <a:cs typeface="Lucida Sans Unicode" pitchFamily="34"/>
              </a:rPr>
              <a:t>stateful</a:t>
            </a:r>
            <a:r>
              <a:rPr lang="fr-FR" sz="3200">
                <a:solidFill>
                  <a:srgbClr val="000000"/>
                </a:solidFill>
                <a:highlight>
                  <a:scrgbClr r="0" g="0" b="0">
                    <a:alpha val="0"/>
                  </a:scrgbClr>
                </a:highlight>
                <a:latin typeface="Tahoma" pitchFamily="34"/>
                <a:cs typeface="Lucida Sans Unicode" pitchFamily="34"/>
              </a:rPr>
              <a:t>.</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Exemple stateless : filter, map, …</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Exemple stateful : Agrégation, Jointure</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Les opérateurs stateful doivent maintenir un état stocké dans un </a:t>
            </a:r>
            <a:r>
              <a:rPr lang="fr-FR" sz="3200" b="1" i="1">
                <a:solidFill>
                  <a:srgbClr val="000099"/>
                </a:solidFill>
                <a:highlight>
                  <a:scrgbClr r="0" g="0" b="0">
                    <a:alpha val="0"/>
                  </a:scrgbClr>
                </a:highlight>
                <a:latin typeface="Tahoma" pitchFamily="34"/>
                <a:cs typeface="Lucida Sans Unicode" pitchFamily="34"/>
              </a:rPr>
              <a:t>StateStore</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On peut interroger ces états via des </a:t>
            </a:r>
            <a:r>
              <a:rPr lang="fr-FR" sz="3200" i="1">
                <a:solidFill>
                  <a:srgbClr val="000000"/>
                </a:solidFill>
                <a:highlight>
                  <a:scrgbClr r="0" g="0" b="0">
                    <a:alpha val="0"/>
                  </a:scrgbClr>
                </a:highlight>
                <a:latin typeface="Tahoma" pitchFamily="34"/>
                <a:cs typeface="Lucida Sans Unicode" pitchFamily="34"/>
              </a:rPr>
              <a:t>interactive queries</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state store sont généralement partitionnés</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0" lvl="1" indent="0" hangingPunct="0">
              <a:lnSpc>
                <a:spcPct val="96000"/>
              </a:lnSpc>
              <a:spcBef>
                <a:spcPts val="0"/>
              </a:spcBef>
              <a:spcAft>
                <a:spcPts val="1423"/>
              </a:spcAft>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381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1"/>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Tâches et partitions</a:t>
            </a:r>
          </a:p>
        </p:txBody>
      </p:sp>
      <p:sp>
        <p:nvSpPr>
          <p:cNvPr id="3" name="Espace réservé du texte 17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En se basant sur les partitions Kafka et les clés des messages, KafkaStream implémenter le parallélisme via des </a:t>
            </a:r>
            <a:r>
              <a:rPr lang="fr-FR" sz="3200" b="1" i="1">
                <a:solidFill>
                  <a:srgbClr val="000099"/>
                </a:solidFill>
                <a:highlight>
                  <a:scrgbClr r="0" g="0" b="0">
                    <a:alpha val="0"/>
                  </a:scrgbClr>
                </a:highlight>
                <a:latin typeface="Tahoma" pitchFamily="34"/>
                <a:cs typeface="Lucida Sans Unicode" pitchFamily="34"/>
              </a:rPr>
              <a:t>Task</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Les tâches permettent la scalabilité.</a:t>
            </a:r>
          </a:p>
          <a:p>
            <a:pPr marL="0" lvl="1" indent="0">
              <a:spcBef>
                <a:spcPts val="499"/>
              </a:spcBef>
              <a:buClr>
                <a:srgbClr val="000000"/>
              </a:buClr>
              <a:buSzPct val="100000"/>
              <a:buFont typeface="Arial" pitchFamily="34"/>
              <a:tabLst>
                <a:tab pos="0" algn="l"/>
              </a:tabLst>
            </a:pPr>
            <a:r>
              <a:rPr lang="fr-FR" i="1">
                <a:solidFill>
                  <a:srgbClr val="000000"/>
                </a:solidFill>
                <a:highlight>
                  <a:scrgbClr r="0" g="0" b="0">
                    <a:alpha val="0"/>
                  </a:scrgbClr>
                </a:highlight>
                <a:latin typeface="Calibri" pitchFamily="34"/>
                <a:cs typeface="Lucida Sans Unicode" pitchFamily="34"/>
              </a:rPr>
              <a:t>KafkaStream</a:t>
            </a:r>
            <a:r>
              <a:rPr lang="fr-FR">
                <a:solidFill>
                  <a:srgbClr val="000000"/>
                </a:solidFill>
                <a:highlight>
                  <a:scrgbClr r="0" g="0" b="0">
                    <a:alpha val="0"/>
                  </a:scrgbClr>
                </a:highlight>
                <a:latin typeface="Calibri" pitchFamily="34"/>
                <a:cs typeface="Lucida Sans Unicode" pitchFamily="34"/>
              </a:rPr>
              <a:t> crée un nombre fixe de tâches en fonction des partitions du flux d'entrée</a:t>
            </a:r>
          </a:p>
          <a:p>
            <a:pPr marL="0" lvl="1" indent="0">
              <a:spcBef>
                <a:spcPts val="499"/>
              </a:spcBef>
              <a:buClr>
                <a:srgbClr val="000000"/>
              </a:buClr>
              <a:buSzPct val="100000"/>
              <a:buFont typeface="Arial" pitchFamily="34"/>
              <a:tabLst>
                <a:tab pos="0" algn="l"/>
              </a:tabLst>
            </a:pPr>
            <a:r>
              <a:rPr lang="fr-FR">
                <a:solidFill>
                  <a:srgbClr val="000000"/>
                </a:solidFill>
                <a:highlight>
                  <a:scrgbClr r="0" g="0" b="0">
                    <a:alpha val="0"/>
                  </a:scrgbClr>
                </a:highlight>
                <a:latin typeface="Calibri" pitchFamily="34"/>
                <a:cs typeface="Lucida Sans Unicode" pitchFamily="34"/>
              </a:rPr>
              <a:t>Chaque tâche est affectée à une liste de partitions. </a:t>
            </a:r>
            <a:br>
              <a:rPr lang="fr-FR">
                <a:solidFill>
                  <a:srgbClr val="000000"/>
                </a:solidFill>
                <a:highlight>
                  <a:scrgbClr r="0" g="0" b="0">
                    <a:alpha val="0"/>
                  </a:scrgbClr>
                </a:highlight>
                <a:latin typeface="Calibri" pitchFamily="34"/>
                <a:cs typeface="Lucida Sans Unicode" pitchFamily="34"/>
              </a:rPr>
            </a:br>
            <a:r>
              <a:rPr lang="fr-FR">
                <a:solidFill>
                  <a:srgbClr val="000000"/>
                </a:solidFill>
                <a:highlight>
                  <a:scrgbClr r="0" g="0" b="0">
                    <a:alpha val="0"/>
                  </a:scrgbClr>
                </a:highlight>
                <a:latin typeface="Calibri" pitchFamily="34"/>
                <a:cs typeface="Lucida Sans Unicode" pitchFamily="34"/>
              </a:rPr>
              <a:t>L'affectation ne change que lorsqu’une instance de l’application disparaît ou apparaît</a:t>
            </a:r>
          </a:p>
          <a:p>
            <a:pPr marL="0" lvl="1" indent="0">
              <a:spcBef>
                <a:spcPts val="499"/>
              </a:spcBef>
              <a:buClr>
                <a:srgbClr val="000000"/>
              </a:buClr>
              <a:buSzPct val="100000"/>
              <a:buFont typeface="Arial" pitchFamily="34"/>
              <a:tabLst>
                <a:tab pos="0" algn="l"/>
              </a:tabLst>
            </a:pPr>
            <a:r>
              <a:rPr lang="fr-FR">
                <a:solidFill>
                  <a:srgbClr val="000000"/>
                </a:solidFill>
                <a:highlight>
                  <a:scrgbClr r="0" g="0" b="0">
                    <a:alpha val="0"/>
                  </a:scrgbClr>
                </a:highlight>
                <a:latin typeface="Calibri" pitchFamily="34"/>
                <a:cs typeface="Lucida Sans Unicode" pitchFamily="34"/>
              </a:rPr>
              <a:t>Les taches instancient leur propre topologie de processeurs et  ont leur propre StateStore</a:t>
            </a:r>
          </a:p>
        </p:txBody>
      </p:sp>
    </p:spTree>
    <p:extLst>
      <p:ext uri="{BB962C8B-B14F-4D97-AF65-F5344CB8AC3E}">
        <p14:creationId xmlns:p14="http://schemas.microsoft.com/office/powerpoint/2010/main" val="37716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3"/>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Modèle de threads</a:t>
            </a:r>
          </a:p>
        </p:txBody>
      </p:sp>
      <p:sp>
        <p:nvSpPr>
          <p:cNvPr id="3" name="Espace réservé du texte 173"/>
          <p:cNvSpPr txBox="1">
            <a:spLocks noGrp="1"/>
          </p:cNvSpPr>
          <p:nvPr>
            <p:ph type="body" idx="4294967295"/>
          </p:nvPr>
        </p:nvSpPr>
        <p:spPr>
          <a:xfrm>
            <a:off x="1091880" y="2261880"/>
            <a:ext cx="8459640" cy="4384800"/>
          </a:xfrm>
          <a:noFill/>
          <a:ln>
            <a:noFill/>
          </a:ln>
        </p:spPr>
        <p:txBody>
          <a:bodyPr wrap="square" lIns="0" tIns="0" rIns="0" bIns="0" anchor="t">
            <a:normAutofit fontScale="70000" lnSpcReduction="20000"/>
          </a:bodyPr>
          <a:lstStyle/>
          <a:p>
            <a:pPr marL="342720" lvl="0" indent="-342720" hangingPunct="0">
              <a:lnSpc>
                <a:spcPct val="96000"/>
              </a:lnSpc>
              <a:spcBef>
                <a:spcPts val="0"/>
              </a:spcBef>
              <a:spcAft>
                <a:spcPts val="1423"/>
              </a:spcAft>
              <a:buNone/>
              <a:tabLst>
                <a:tab pos="342720" algn="l"/>
              </a:tabLst>
            </a:pPr>
            <a:r>
              <a:rPr lang="fr-FR" sz="3200" i="1">
                <a:solidFill>
                  <a:srgbClr val="000000"/>
                </a:solidFill>
                <a:highlight>
                  <a:scrgbClr r="0" g="0" b="0">
                    <a:alpha val="0"/>
                  </a:scrgbClr>
                </a:highlight>
                <a:latin typeface="Tahoma" pitchFamily="34"/>
                <a:cs typeface="Lucida Sans Unicode" pitchFamily="34"/>
              </a:rPr>
              <a:t>KafkaStream</a:t>
            </a:r>
            <a:r>
              <a:rPr lang="fr-FR" sz="3200">
                <a:solidFill>
                  <a:srgbClr val="000000"/>
                </a:solidFill>
                <a:highlight>
                  <a:scrgbClr r="0" g="0" b="0">
                    <a:alpha val="0"/>
                  </a:scrgbClr>
                </a:highlight>
                <a:latin typeface="Tahoma" pitchFamily="34"/>
                <a:cs typeface="Lucida Sans Unicode" pitchFamily="34"/>
              </a:rPr>
              <a:t> permet de configurer le nombre de threads utilisées pour paralléliser le traitement au sein d'une instance d'application.</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Chaque thread peut exécuter une ou plusieurs tâches avec leurs topologies de processeur de manière indépendante.</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=&gt; Le scaling horizontal consiste donc à augmenter le nombre de threads.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=&gt; Le scaling vertical consiste à démarrer plusieurs fois la même instance.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Dans les 2 cas, Kafka Streams se charge de distribuer les partitions entre les tâches qui s'exécutent dans les instances de l'application.</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809602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2"/>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Architecture et scalabilité</a:t>
            </a:r>
          </a:p>
        </p:txBody>
      </p:sp>
      <p:sp>
        <p:nvSpPr>
          <p:cNvPr id="3" name="Espace réservé du texte 172"/>
          <p:cNvSpPr txBox="1">
            <a:spLocks noGrp="1"/>
          </p:cNvSpPr>
          <p:nvPr>
            <p:ph type="body" idx="4294967295"/>
          </p:nvPr>
        </p:nvSpPr>
        <p:spPr>
          <a:xfrm>
            <a:off x="1091880" y="2261880"/>
            <a:ext cx="8459640" cy="4384800"/>
          </a:xfrm>
          <a:noFill/>
          <a:ln>
            <a:noFill/>
          </a:ln>
        </p:spPr>
        <p:txBody>
          <a:bodyPr wrap="square" lIns="0" tIns="0" rIns="0" bIns="0" anchor="t">
            <a:noAutofit/>
          </a:bodyPr>
          <a:lstStyle/>
          <a:p>
            <a:pPr marL="0" indent="0" hangingPunct="0">
              <a:lnSpc>
                <a:spcPct val="96000"/>
              </a:lnSpc>
              <a:spcBef>
                <a:spcPts val="1417"/>
              </a:spcBef>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Image 35">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04000" y="2408400"/>
            <a:ext cx="6047279" cy="4935600"/>
          </a:xfrm>
          <a:prstGeom prst="rect">
            <a:avLst/>
          </a:prstGeom>
          <a:noFill/>
          <a:ln>
            <a:noFill/>
          </a:ln>
        </p:spPr>
      </p:pic>
    </p:spTree>
    <p:extLst>
      <p:ext uri="{BB962C8B-B14F-4D97-AF65-F5344CB8AC3E}">
        <p14:creationId xmlns:p14="http://schemas.microsoft.com/office/powerpoint/2010/main" val="2460640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4"/>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Tolérance aux pannes</a:t>
            </a:r>
          </a:p>
        </p:txBody>
      </p:sp>
      <p:sp>
        <p:nvSpPr>
          <p:cNvPr id="3" name="Espace réservé du texte 1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1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Chaque tâche maintient son propre </a:t>
            </a:r>
            <a:r>
              <a:rPr lang="fr-FR" sz="3200" i="1">
                <a:solidFill>
                  <a:srgbClr val="000000"/>
                </a:solidFill>
                <a:highlight>
                  <a:scrgbClr r="0" g="0" b="0">
                    <a:alpha val="0"/>
                  </a:scrgbClr>
                </a:highlight>
                <a:latin typeface="Tahoma" pitchFamily="34"/>
                <a:cs typeface="Lucida Sans Unicode" pitchFamily="34"/>
              </a:rPr>
              <a:t>LocalStore</a:t>
            </a:r>
            <a:r>
              <a:rPr lang="fr-FR" sz="3200">
                <a:solidFill>
                  <a:srgbClr val="000000"/>
                </a:solidFill>
                <a:highlight>
                  <a:scrgbClr r="0" g="0" b="0">
                    <a:alpha val="0"/>
                  </a:scrgbClr>
                </a:highlight>
                <a:latin typeface="Tahoma" pitchFamily="34"/>
                <a:cs typeface="Lucida Sans Unicode" pitchFamily="34"/>
              </a:rPr>
              <a:t>.</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Pour garantir la tolérance aux pannes, </a:t>
            </a:r>
            <a:r>
              <a:rPr lang="fr-FR" sz="3200" i="1">
                <a:solidFill>
                  <a:srgbClr val="000000"/>
                </a:solidFill>
                <a:highlight>
                  <a:scrgbClr r="0" g="0" b="0">
                    <a:alpha val="0"/>
                  </a:scrgbClr>
                </a:highlight>
                <a:latin typeface="Tahoma" pitchFamily="34"/>
                <a:cs typeface="Lucida Sans Unicode" pitchFamily="34"/>
              </a:rPr>
              <a:t>KafkaStream</a:t>
            </a:r>
            <a:r>
              <a:rPr lang="fr-FR" sz="3200">
                <a:solidFill>
                  <a:srgbClr val="000000"/>
                </a:solidFill>
                <a:highlight>
                  <a:scrgbClr r="0" g="0" b="0">
                    <a:alpha val="0"/>
                  </a:scrgbClr>
                </a:highlight>
                <a:latin typeface="Tahoma" pitchFamily="34"/>
                <a:cs typeface="Lucida Sans Unicode" pitchFamily="34"/>
              </a:rPr>
              <a:t> crée un topic en mode compact qui contient les dernières valeurs du Store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Lors d’une réaffectation de tâches, la nouvel instance doit reconstruire l’état du </a:t>
            </a:r>
            <a:r>
              <a:rPr lang="fr-FR" sz="3200" i="1">
                <a:solidFill>
                  <a:srgbClr val="000000"/>
                </a:solidFill>
                <a:highlight>
                  <a:scrgbClr r="0" g="0" b="0">
                    <a:alpha val="0"/>
                  </a:scrgbClr>
                </a:highlight>
                <a:latin typeface="Tahoma" pitchFamily="34"/>
                <a:cs typeface="Lucida Sans Unicode" pitchFamily="34"/>
              </a:rPr>
              <a:t>LocalStore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 Pour minimiser le coût de la restauration, il est possible de répliquer les Local Store sur différentes instances, (</a:t>
            </a:r>
            <a:r>
              <a:rPr lang="fr-FR" sz="3200" i="1">
                <a:solidFill>
                  <a:srgbClr val="000000"/>
                </a:solidFill>
                <a:highlight>
                  <a:scrgbClr r="0" g="0" b="0">
                    <a:alpha val="0"/>
                  </a:scrgbClr>
                </a:highlight>
                <a:latin typeface="Tahoma" pitchFamily="34"/>
                <a:cs typeface="Lucida Sans Unicode" pitchFamily="34"/>
              </a:rPr>
              <a:t>num.standby.replica</a:t>
            </a:r>
            <a:r>
              <a:rPr lang="fr-FR" sz="3200">
                <a:solidFill>
                  <a:srgbClr val="000000"/>
                </a:solidFill>
                <a:highlight>
                  <a:scrgbClr r="0" g="0" b="0">
                    <a:alpha val="0"/>
                  </a:scrgbClr>
                </a:highlight>
                <a:latin typeface="Tahoma" pitchFamily="34"/>
                <a:cs typeface="Lucida Sans Unicode" pitchFamily="34"/>
              </a:rPr>
              <a:t>) .</a:t>
            </a:r>
          </a:p>
        </p:txBody>
      </p:sp>
    </p:spTree>
    <p:extLst>
      <p:ext uri="{BB962C8B-B14F-4D97-AF65-F5344CB8AC3E}">
        <p14:creationId xmlns:p14="http://schemas.microsoft.com/office/powerpoint/2010/main" val="51935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b="1" dirty="0" err="1" smtClean="0">
                <a:solidFill>
                  <a:srgbClr val="0D1F63"/>
                </a:solidFill>
              </a:rPr>
              <a:t>Streamiz</a:t>
            </a:r>
            <a:endParaRPr lang="fr-FR" b="1" dirty="0" smtClean="0">
              <a:solidFill>
                <a:srgbClr val="0D1F63"/>
              </a:solidFill>
            </a:endParaRPr>
          </a:p>
          <a:p>
            <a:pPr lvl="0" indent="-311040" algn="ctr">
              <a:lnSpc>
                <a:spcPct val="95000"/>
              </a:lnSpc>
              <a:spcAft>
                <a:spcPts val="0"/>
              </a:spcAft>
            </a:pPr>
            <a:r>
              <a:rPr lang="fr-FR" dirty="0" err="1">
                <a:solidFill>
                  <a:schemeClr val="tx1"/>
                </a:solidFill>
              </a:rPr>
              <a:t>ksqlDB</a:t>
            </a:r>
            <a:endParaRPr lang="fr-FR" dirty="0">
              <a:solidFill>
                <a:schemeClr val="tx1"/>
              </a:solidFill>
            </a:endParaRPr>
          </a:p>
        </p:txBody>
      </p:sp>
    </p:spTree>
    <p:extLst>
      <p:ext uri="{BB962C8B-B14F-4D97-AF65-F5344CB8AC3E}">
        <p14:creationId xmlns:p14="http://schemas.microsoft.com/office/powerpoint/2010/main" val="230598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Introduction</a:t>
            </a:r>
            <a:endParaRPr lang="fr-FR" dirty="0"/>
          </a:p>
        </p:txBody>
      </p:sp>
      <p:sp>
        <p:nvSpPr>
          <p:cNvPr id="3" name="Espace réservé du texte 2"/>
          <p:cNvSpPr txBox="1">
            <a:spLocks noGrp="1"/>
          </p:cNvSpPr>
          <p:nvPr>
            <p:ph type="body" idx="4294967295"/>
          </p:nvPr>
        </p:nvSpPr>
        <p:spPr/>
        <p:txBody>
          <a:bodyPr vert="horz">
            <a:normAutofit/>
          </a:bodyPr>
          <a:lstStyle/>
          <a:p>
            <a:pPr lvl="0"/>
            <a:r>
              <a:rPr lang="en-US" b="1" i="1" dirty="0" err="1">
                <a:solidFill>
                  <a:srgbClr val="002060"/>
                </a:solidFill>
              </a:rPr>
              <a:t>Streamiz.Kafka.Net</a:t>
            </a:r>
            <a:r>
              <a:rPr lang="en-US" dirty="0"/>
              <a:t> </a:t>
            </a:r>
            <a:r>
              <a:rPr lang="en-US" dirty="0" smtClean="0"/>
              <a:t>a </a:t>
            </a:r>
            <a:r>
              <a:rPr lang="en-US" dirty="0" err="1" smtClean="0"/>
              <a:t>comme</a:t>
            </a:r>
            <a:r>
              <a:rPr lang="en-US" dirty="0" smtClean="0"/>
              <a:t> </a:t>
            </a:r>
            <a:r>
              <a:rPr lang="en-US" dirty="0" err="1" smtClean="0"/>
              <a:t>objectif</a:t>
            </a:r>
            <a:r>
              <a:rPr lang="en-US" dirty="0" smtClean="0"/>
              <a:t> de </a:t>
            </a:r>
            <a:r>
              <a:rPr lang="en-US" dirty="0" err="1" smtClean="0"/>
              <a:t>fournir</a:t>
            </a:r>
            <a:r>
              <a:rPr lang="en-US" dirty="0" smtClean="0"/>
              <a:t> les </a:t>
            </a:r>
            <a:r>
              <a:rPr lang="en-US" dirty="0" err="1" smtClean="0"/>
              <a:t>mêmes</a:t>
            </a:r>
            <a:r>
              <a:rPr lang="en-US" dirty="0" smtClean="0"/>
              <a:t> </a:t>
            </a:r>
            <a:r>
              <a:rPr lang="en-US" dirty="0" err="1" smtClean="0"/>
              <a:t>fonctionnalités</a:t>
            </a:r>
            <a:r>
              <a:rPr lang="en-US" dirty="0" smtClean="0"/>
              <a:t> que </a:t>
            </a:r>
            <a:r>
              <a:rPr lang="en-US" dirty="0"/>
              <a:t>K</a:t>
            </a:r>
            <a:r>
              <a:rPr lang="en-US" dirty="0" smtClean="0"/>
              <a:t>afka Streams.</a:t>
            </a:r>
          </a:p>
          <a:p>
            <a:pPr lvl="0"/>
            <a:r>
              <a:rPr lang="en-US" dirty="0" err="1" smtClean="0"/>
              <a:t>Typiquement</a:t>
            </a:r>
            <a:r>
              <a:rPr lang="en-US" dirty="0" smtClean="0"/>
              <a:t>, </a:t>
            </a:r>
            <a:r>
              <a:rPr lang="en-US" dirty="0" err="1" smtClean="0"/>
              <a:t>une</a:t>
            </a:r>
            <a:r>
              <a:rPr lang="en-US" dirty="0" smtClean="0"/>
              <a:t> application </a:t>
            </a:r>
            <a:r>
              <a:rPr lang="en-US" dirty="0" err="1" smtClean="0"/>
              <a:t>Streamiz</a:t>
            </a:r>
            <a:r>
              <a:rPr lang="en-US" dirty="0" smtClean="0"/>
              <a:t> :</a:t>
            </a:r>
          </a:p>
          <a:p>
            <a:pPr lvl="1"/>
            <a:r>
              <a:rPr lang="en-US" dirty="0" err="1" smtClean="0"/>
              <a:t>Définit</a:t>
            </a:r>
            <a:r>
              <a:rPr lang="en-US" dirty="0" smtClean="0"/>
              <a:t> </a:t>
            </a:r>
            <a:r>
              <a:rPr lang="en-US" dirty="0" err="1" smtClean="0"/>
              <a:t>une</a:t>
            </a:r>
            <a:r>
              <a:rPr lang="en-US" dirty="0" smtClean="0"/>
              <a:t> configuration via </a:t>
            </a:r>
            <a:r>
              <a:rPr lang="en-US" dirty="0" err="1" smtClean="0"/>
              <a:t>StreamConfig</a:t>
            </a:r>
            <a:r>
              <a:rPr lang="en-US" dirty="0" smtClean="0"/>
              <a:t> (bootstrap-servers, </a:t>
            </a:r>
            <a:r>
              <a:rPr lang="en-US" dirty="0" err="1" smtClean="0"/>
              <a:t>Serdes</a:t>
            </a:r>
            <a:r>
              <a:rPr lang="en-US" dirty="0" smtClean="0"/>
              <a:t>, </a:t>
            </a:r>
            <a:r>
              <a:rPr lang="en-US" dirty="0" err="1" smtClean="0"/>
              <a:t>ApplicationId</a:t>
            </a:r>
            <a:r>
              <a:rPr lang="en-US" dirty="0" smtClean="0"/>
              <a:t>)</a:t>
            </a:r>
          </a:p>
          <a:p>
            <a:pPr lvl="1"/>
            <a:r>
              <a:rPr lang="en-US" dirty="0" err="1" smtClean="0"/>
              <a:t>Construit</a:t>
            </a:r>
            <a:r>
              <a:rPr lang="en-US" dirty="0" smtClean="0"/>
              <a:t> </a:t>
            </a:r>
            <a:r>
              <a:rPr lang="en-US" dirty="0" err="1" smtClean="0"/>
              <a:t>une</a:t>
            </a:r>
            <a:r>
              <a:rPr lang="en-US" dirty="0" smtClean="0"/>
              <a:t> </a:t>
            </a:r>
            <a:r>
              <a:rPr lang="en-US" dirty="0" err="1" smtClean="0"/>
              <a:t>topologie</a:t>
            </a:r>
            <a:r>
              <a:rPr lang="en-US" dirty="0" smtClean="0"/>
              <a:t> via </a:t>
            </a:r>
            <a:r>
              <a:rPr lang="en-US" dirty="0" err="1" smtClean="0"/>
              <a:t>StreamBuilder</a:t>
            </a:r>
            <a:endParaRPr lang="en-US" dirty="0" smtClean="0"/>
          </a:p>
          <a:p>
            <a:pPr lvl="1"/>
            <a:r>
              <a:rPr lang="en-US" dirty="0" err="1" smtClean="0"/>
              <a:t>Démarre</a:t>
            </a:r>
            <a:r>
              <a:rPr lang="en-US" dirty="0" smtClean="0"/>
              <a:t> </a:t>
            </a:r>
            <a:r>
              <a:rPr lang="en-US" dirty="0" err="1" smtClean="0"/>
              <a:t>l’application</a:t>
            </a:r>
            <a:endParaRPr lang="en-US" dirty="0" smtClean="0"/>
          </a:p>
          <a:p>
            <a:pPr lvl="0"/>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2254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(1)</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567"/>
              </a:spcAft>
            </a:pPr>
            <a:r>
              <a:rPr lang="fr-FR" sz="1200" dirty="0" err="1">
                <a:solidFill>
                  <a:srgbClr val="071136"/>
                </a:solidFill>
                <a:latin typeface="Courier New" pitchFamily="49"/>
              </a:rPr>
              <a:t>static</a:t>
            </a:r>
            <a:r>
              <a:rPr lang="fr-FR" sz="1200" dirty="0">
                <a:solidFill>
                  <a:srgbClr val="071136"/>
                </a:solidFill>
                <a:latin typeface="Courier New" pitchFamily="49"/>
              </a:rPr>
              <a:t> </a:t>
            </a:r>
            <a:r>
              <a:rPr lang="fr-FR" sz="1200" dirty="0" err="1">
                <a:solidFill>
                  <a:srgbClr val="071136"/>
                </a:solidFill>
                <a:latin typeface="Courier New" pitchFamily="49"/>
              </a:rPr>
              <a:t>async</a:t>
            </a:r>
            <a:r>
              <a:rPr lang="fr-FR" sz="1200" dirty="0">
                <a:solidFill>
                  <a:srgbClr val="071136"/>
                </a:solidFill>
                <a:latin typeface="Courier New" pitchFamily="49"/>
              </a:rPr>
              <a:t> </a:t>
            </a:r>
            <a:r>
              <a:rPr lang="fr-FR" sz="1200" dirty="0" err="1">
                <a:solidFill>
                  <a:srgbClr val="071136"/>
                </a:solidFill>
                <a:latin typeface="Courier New" pitchFamily="49"/>
              </a:rPr>
              <a:t>Task</a:t>
            </a:r>
            <a:r>
              <a:rPr lang="fr-FR" sz="1200" dirty="0">
                <a:solidFill>
                  <a:srgbClr val="071136"/>
                </a:solidFill>
                <a:latin typeface="Courier New" pitchFamily="49"/>
              </a:rPr>
              <a:t> Main(string[] </a:t>
            </a:r>
            <a:r>
              <a:rPr lang="fr-FR" sz="1200" dirty="0" err="1">
                <a:solidFill>
                  <a:srgbClr val="071136"/>
                </a:solidFill>
                <a:latin typeface="Courier New" pitchFamily="49"/>
              </a:rPr>
              <a:t>args</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p>
          <a:p>
            <a:pPr lvl="0">
              <a:lnSpc>
                <a:spcPct val="100000"/>
              </a:lnSpc>
              <a:spcAft>
                <a:spcPts val="567"/>
              </a:spcAft>
            </a:pPr>
            <a:r>
              <a:rPr lang="fr-FR" sz="1200" b="1" dirty="0">
                <a:solidFill>
                  <a:srgbClr val="00B050"/>
                </a:solidFill>
                <a:latin typeface="Courier New" pitchFamily="49"/>
              </a:rPr>
              <a:t>    // Stream configuration</a:t>
            </a:r>
          </a:p>
          <a:p>
            <a:pPr lvl="0">
              <a:lnSpc>
                <a:spcPct val="100000"/>
              </a:lnSpc>
              <a:spcAft>
                <a:spcPts val="567"/>
              </a:spcAft>
            </a:pPr>
            <a:r>
              <a:rPr lang="fr-FR" sz="1200" dirty="0">
                <a:solidFill>
                  <a:srgbClr val="071136"/>
                </a:solidFill>
                <a:latin typeface="Courier New" pitchFamily="49"/>
              </a:rPr>
              <a:t>    var config = new </a:t>
            </a:r>
            <a:r>
              <a:rPr lang="fr-FR" sz="1200" dirty="0" err="1">
                <a:solidFill>
                  <a:srgbClr val="071136"/>
                </a:solidFill>
                <a:latin typeface="Courier New" pitchFamily="49"/>
              </a:rPr>
              <a:t>StreamConfig</a:t>
            </a:r>
            <a:r>
              <a:rPr lang="fr-FR" sz="1200" dirty="0">
                <a:solidFill>
                  <a:srgbClr val="071136"/>
                </a:solidFill>
                <a:latin typeface="Courier New" pitchFamily="49"/>
              </a:rPr>
              <a:t>&lt;</a:t>
            </a:r>
            <a:r>
              <a:rPr lang="fr-FR" sz="1200" dirty="0" err="1">
                <a:solidFill>
                  <a:srgbClr val="071136"/>
                </a:solidFill>
                <a:latin typeface="Courier New" pitchFamily="49"/>
              </a:rPr>
              <a:t>StringSerDes</a:t>
            </a:r>
            <a:r>
              <a:rPr lang="fr-FR" sz="1200" dirty="0">
                <a:solidFill>
                  <a:srgbClr val="071136"/>
                </a:solidFill>
                <a:latin typeface="Courier New" pitchFamily="49"/>
              </a:rPr>
              <a:t>, </a:t>
            </a:r>
            <a:r>
              <a:rPr lang="fr-FR" sz="1200" dirty="0" err="1">
                <a:solidFill>
                  <a:srgbClr val="071136"/>
                </a:solidFill>
                <a:latin typeface="Courier New" pitchFamily="49"/>
              </a:rPr>
              <a:t>StringSerDes</a:t>
            </a:r>
            <a:r>
              <a:rPr lang="fr-FR" sz="1200" dirty="0">
                <a:solidFill>
                  <a:srgbClr val="071136"/>
                </a:solidFill>
                <a:latin typeface="Courier New" pitchFamily="49"/>
              </a:rPr>
              <a:t>&gt;();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config.ApplicationId</a:t>
            </a:r>
            <a:r>
              <a:rPr lang="fr-FR" sz="1200" dirty="0">
                <a:solidFill>
                  <a:srgbClr val="071136"/>
                </a:solidFill>
                <a:latin typeface="Courier New" pitchFamily="49"/>
              </a:rPr>
              <a:t> = "test-</a:t>
            </a:r>
            <a:r>
              <a:rPr lang="fr-FR" sz="1200" dirty="0" err="1">
                <a:solidFill>
                  <a:srgbClr val="071136"/>
                </a:solidFill>
                <a:latin typeface="Courier New" pitchFamily="49"/>
              </a:rPr>
              <a:t>app</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config.BootstrapServers</a:t>
            </a:r>
            <a:r>
              <a:rPr lang="fr-FR" sz="1200" dirty="0">
                <a:solidFill>
                  <a:srgbClr val="071136"/>
                </a:solidFill>
                <a:latin typeface="Courier New" pitchFamily="49"/>
              </a:rPr>
              <a:t> = "localhost:9092";</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StreamBuilder</a:t>
            </a:r>
            <a:r>
              <a:rPr lang="fr-FR" sz="1200" dirty="0">
                <a:solidFill>
                  <a:srgbClr val="071136"/>
                </a:solidFill>
                <a:latin typeface="Courier New" pitchFamily="49"/>
              </a:rPr>
              <a:t> </a:t>
            </a:r>
            <a:r>
              <a:rPr lang="fr-FR" sz="1200" dirty="0" err="1">
                <a:solidFill>
                  <a:srgbClr val="071136"/>
                </a:solidFill>
                <a:latin typeface="Courier New" pitchFamily="49"/>
              </a:rPr>
              <a:t>builder</a:t>
            </a:r>
            <a:r>
              <a:rPr lang="fr-FR" sz="1200" dirty="0">
                <a:solidFill>
                  <a:srgbClr val="071136"/>
                </a:solidFill>
                <a:latin typeface="Courier New" pitchFamily="49"/>
              </a:rPr>
              <a:t> = new </a:t>
            </a:r>
            <a:r>
              <a:rPr lang="fr-FR" sz="1200" dirty="0" err="1">
                <a:solidFill>
                  <a:srgbClr val="071136"/>
                </a:solidFill>
                <a:latin typeface="Courier New" pitchFamily="49"/>
              </a:rPr>
              <a:t>StreamBuilder</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Stream "test" topic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filterNot</a:t>
            </a:r>
            <a:r>
              <a:rPr lang="fr-FR" sz="1200" b="1" dirty="0">
                <a:solidFill>
                  <a:srgbClr val="00B050"/>
                </a:solidFill>
                <a:latin typeface="Courier New" pitchFamily="49"/>
              </a:rPr>
              <a:t> condition and </a:t>
            </a:r>
            <a:r>
              <a:rPr lang="fr-FR" sz="1200" b="1" dirty="0" err="1">
                <a:solidFill>
                  <a:srgbClr val="00B050"/>
                </a:solidFill>
                <a:latin typeface="Courier New" pitchFamily="49"/>
              </a:rPr>
              <a:t>persist</a:t>
            </a:r>
            <a:r>
              <a:rPr lang="fr-FR" sz="1200" b="1" dirty="0">
                <a:solidFill>
                  <a:srgbClr val="00B050"/>
                </a:solidFill>
                <a:latin typeface="Courier New" pitchFamily="49"/>
              </a:rPr>
              <a:t> in "test-output" topic.</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builder.Stream</a:t>
            </a:r>
            <a:r>
              <a:rPr lang="fr-FR" sz="1200" dirty="0">
                <a:solidFill>
                  <a:srgbClr val="071136"/>
                </a:solidFill>
                <a:latin typeface="Courier New" pitchFamily="49"/>
              </a:rPr>
              <a:t>&lt;string, string&gt;("test")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FilterNot</a:t>
            </a:r>
            <a:r>
              <a:rPr lang="fr-FR" sz="1200" dirty="0">
                <a:solidFill>
                  <a:srgbClr val="071136"/>
                </a:solidFill>
                <a:latin typeface="Courier New" pitchFamily="49"/>
              </a:rPr>
              <a:t>((k, v) =&gt; </a:t>
            </a:r>
            <a:r>
              <a:rPr lang="fr-FR" sz="1200" dirty="0" err="1">
                <a:solidFill>
                  <a:srgbClr val="071136"/>
                </a:solidFill>
                <a:latin typeface="Courier New" pitchFamily="49"/>
              </a:rPr>
              <a:t>v.Contains</a:t>
            </a:r>
            <a:r>
              <a:rPr lang="fr-FR" sz="1200" dirty="0">
                <a:solidFill>
                  <a:srgbClr val="071136"/>
                </a:solidFill>
                <a:latin typeface="Courier New" pitchFamily="49"/>
              </a:rPr>
              <a:t>("test"))</a:t>
            </a:r>
          </a:p>
          <a:p>
            <a:pPr lvl="0">
              <a:lnSpc>
                <a:spcPct val="100000"/>
              </a:lnSpc>
              <a:spcAft>
                <a:spcPts val="567"/>
              </a:spcAft>
            </a:pPr>
            <a:r>
              <a:rPr lang="fr-FR" sz="1200" dirty="0">
                <a:solidFill>
                  <a:srgbClr val="071136"/>
                </a:solidFill>
                <a:latin typeface="Courier New" pitchFamily="49"/>
              </a:rPr>
              <a:t>        .To("test-output");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table </a:t>
            </a:r>
            <a:r>
              <a:rPr lang="fr-FR" sz="1200" b="1" dirty="0" err="1">
                <a:solidFill>
                  <a:srgbClr val="00B050"/>
                </a:solidFill>
                <a:latin typeface="Courier New" pitchFamily="49"/>
              </a:rPr>
              <a:t>with</a:t>
            </a:r>
            <a:r>
              <a:rPr lang="fr-FR" sz="1200" b="1" dirty="0">
                <a:solidFill>
                  <a:srgbClr val="00B050"/>
                </a:solidFill>
                <a:latin typeface="Courier New" pitchFamily="49"/>
              </a:rPr>
              <a:t> "test-</a:t>
            </a:r>
            <a:r>
              <a:rPr lang="fr-FR" sz="1200" b="1" dirty="0" err="1">
                <a:solidFill>
                  <a:srgbClr val="00B050"/>
                </a:solidFill>
                <a:latin typeface="Courier New" pitchFamily="49"/>
              </a:rPr>
              <a:t>ktable</a:t>
            </a:r>
            <a:r>
              <a:rPr lang="fr-FR" sz="1200" b="1" dirty="0">
                <a:solidFill>
                  <a:srgbClr val="00B050"/>
                </a:solidFill>
                <a:latin typeface="Courier New" pitchFamily="49"/>
              </a:rPr>
              <a:t>" topic, and </a:t>
            </a:r>
            <a:r>
              <a:rPr lang="fr-FR" sz="1200" b="1" dirty="0" err="1">
                <a:solidFill>
                  <a:srgbClr val="00B050"/>
                </a:solidFill>
                <a:latin typeface="Courier New" pitchFamily="49"/>
              </a:rPr>
              <a:t>materialize</a:t>
            </a:r>
            <a:r>
              <a:rPr lang="fr-FR" sz="1200" b="1" dirty="0">
                <a:solidFill>
                  <a:srgbClr val="00B050"/>
                </a:solidFill>
                <a:latin typeface="Courier New" pitchFamily="49"/>
              </a:rPr>
              <a:t> </a:t>
            </a:r>
            <a:r>
              <a:rPr lang="fr-FR" sz="1200" b="1" dirty="0" err="1">
                <a:solidFill>
                  <a:srgbClr val="00B050"/>
                </a:solidFill>
                <a:latin typeface="Courier New" pitchFamily="49"/>
              </a:rPr>
              <a:t>this</a:t>
            </a:r>
            <a:r>
              <a:rPr lang="fr-FR" sz="1200" b="1" dirty="0">
                <a:solidFill>
                  <a:srgbClr val="00B050"/>
                </a:solidFill>
                <a:latin typeface="Courier New" pitchFamily="49"/>
              </a:rPr>
              <a:t> </a:t>
            </a:r>
            <a:r>
              <a:rPr lang="fr-FR" sz="1200" b="1" dirty="0" err="1">
                <a:solidFill>
                  <a:srgbClr val="00B050"/>
                </a:solidFill>
                <a:latin typeface="Courier New" pitchFamily="49"/>
              </a:rPr>
              <a:t>with</a:t>
            </a:r>
            <a:r>
              <a:rPr lang="fr-FR" sz="1200" b="1" dirty="0">
                <a:solidFill>
                  <a:srgbClr val="00B050"/>
                </a:solidFill>
                <a:latin typeface="Courier New" pitchFamily="49"/>
              </a:rPr>
              <a:t> in memory store </a:t>
            </a:r>
            <a:r>
              <a:rPr lang="fr-FR" sz="1200" b="1" dirty="0" err="1">
                <a:solidFill>
                  <a:srgbClr val="00B050"/>
                </a:solidFill>
                <a:latin typeface="Courier New" pitchFamily="49"/>
              </a:rPr>
              <a:t>named</a:t>
            </a:r>
            <a:r>
              <a:rPr lang="fr-FR" sz="1200" b="1" dirty="0">
                <a:solidFill>
                  <a:srgbClr val="00B050"/>
                </a:solidFill>
                <a:latin typeface="Courier New" pitchFamily="49"/>
              </a:rPr>
              <a:t> "test-store"</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builder.Table</a:t>
            </a:r>
            <a:r>
              <a:rPr lang="fr-FR" sz="1200" dirty="0">
                <a:solidFill>
                  <a:srgbClr val="071136"/>
                </a:solidFill>
                <a:latin typeface="Courier New" pitchFamily="49"/>
              </a:rPr>
              <a:t>("test-</a:t>
            </a:r>
            <a:r>
              <a:rPr lang="fr-FR" sz="1200" dirty="0" err="1">
                <a:solidFill>
                  <a:srgbClr val="071136"/>
                </a:solidFill>
                <a:latin typeface="Courier New" pitchFamily="49"/>
              </a:rPr>
              <a:t>ktable</a:t>
            </a:r>
            <a:r>
              <a:rPr lang="fr-FR" sz="1200" dirty="0">
                <a:solidFill>
                  <a:srgbClr val="071136"/>
                </a:solidFill>
                <a:latin typeface="Courier New" pitchFamily="49"/>
              </a:rPr>
              <a:t>", </a:t>
            </a:r>
            <a:r>
              <a:rPr lang="fr-FR" sz="1200" dirty="0" err="1">
                <a:solidFill>
                  <a:srgbClr val="071136"/>
                </a:solidFill>
                <a:latin typeface="Courier New" pitchFamily="49"/>
              </a:rPr>
              <a:t>InMemory.As</a:t>
            </a:r>
            <a:r>
              <a:rPr lang="fr-FR" sz="1200" dirty="0">
                <a:solidFill>
                  <a:srgbClr val="071136"/>
                </a:solidFill>
                <a:latin typeface="Courier New" pitchFamily="49"/>
              </a:rPr>
              <a:t>&lt;string, string&gt;("test-store"));</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 </a:t>
            </a:r>
            <a:r>
              <a:rPr lang="fr-FR" sz="1200" dirty="0" err="1">
                <a:solidFill>
                  <a:srgbClr val="071136"/>
                </a:solidFill>
                <a:latin typeface="Courier New" pitchFamily="49"/>
              </a:rPr>
              <a:t>Build</a:t>
            </a:r>
            <a:r>
              <a:rPr lang="fr-FR" sz="1200" dirty="0">
                <a:solidFill>
                  <a:srgbClr val="071136"/>
                </a:solidFill>
                <a:latin typeface="Courier New" pitchFamily="49"/>
              </a:rPr>
              <a:t> </a:t>
            </a:r>
            <a:r>
              <a:rPr lang="fr-FR" sz="1200" dirty="0" err="1">
                <a:solidFill>
                  <a:srgbClr val="071136"/>
                </a:solidFill>
                <a:latin typeface="Courier New" pitchFamily="49"/>
              </a:rPr>
              <a:t>topology</a:t>
            </a: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Topology</a:t>
            </a:r>
            <a:r>
              <a:rPr lang="fr-FR" sz="1200" dirty="0">
                <a:solidFill>
                  <a:srgbClr val="071136"/>
                </a:solidFill>
                <a:latin typeface="Courier New" pitchFamily="49"/>
              </a:rPr>
              <a:t> t = </a:t>
            </a:r>
            <a:r>
              <a:rPr lang="fr-FR" sz="1200" dirty="0" err="1">
                <a:solidFill>
                  <a:srgbClr val="071136"/>
                </a:solidFill>
                <a:latin typeface="Courier New" pitchFamily="49"/>
              </a:rPr>
              <a:t>builder.Build</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smtClean="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355182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(2)</a:t>
            </a:r>
            <a:endParaRPr lang="fr-FR" dirty="0"/>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smtClean="0">
                <a:solidFill>
                  <a:srgbClr val="00B050"/>
                </a:solidFill>
                <a:latin typeface="Courier New" pitchFamily="49"/>
              </a:rPr>
              <a:t>topology</a:t>
            </a:r>
            <a:r>
              <a:rPr lang="fr-FR" sz="1200" b="1" dirty="0" smtClean="0">
                <a:solidFill>
                  <a:srgbClr val="00B050"/>
                </a:solidFill>
                <a:latin typeface="Courier New" pitchFamily="49"/>
              </a:rPr>
              <a:t> </a:t>
            </a:r>
            <a:r>
              <a:rPr lang="fr-FR" sz="1200" b="1" dirty="0">
                <a:solidFill>
                  <a:srgbClr val="00B050"/>
                </a:solidFill>
                <a:latin typeface="Courier New" pitchFamily="49"/>
              </a:rPr>
              <a:t>and configuration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KafkaStream</a:t>
            </a:r>
            <a:r>
              <a:rPr lang="fr-FR" sz="1200" dirty="0">
                <a:solidFill>
                  <a:srgbClr val="071136"/>
                </a:solidFill>
                <a:latin typeface="Courier New" pitchFamily="49"/>
              </a:rPr>
              <a:t> </a:t>
            </a:r>
            <a:r>
              <a:rPr lang="fr-FR" sz="1200" dirty="0" err="1">
                <a:solidFill>
                  <a:srgbClr val="071136"/>
                </a:solidFill>
                <a:latin typeface="Courier New" pitchFamily="49"/>
              </a:rPr>
              <a:t>stream</a:t>
            </a:r>
            <a:r>
              <a:rPr lang="fr-FR" sz="1200" dirty="0">
                <a:solidFill>
                  <a:srgbClr val="071136"/>
                </a:solidFill>
                <a:latin typeface="Courier New" pitchFamily="49"/>
              </a:rPr>
              <a:t> = new </a:t>
            </a:r>
            <a:r>
              <a:rPr lang="fr-FR" sz="1200" dirty="0" err="1">
                <a:solidFill>
                  <a:srgbClr val="071136"/>
                </a:solidFill>
                <a:latin typeface="Courier New" pitchFamily="49"/>
              </a:rPr>
              <a:t>KafkaStream</a:t>
            </a:r>
            <a:r>
              <a:rPr lang="fr-FR" sz="1200" dirty="0">
                <a:solidFill>
                  <a:srgbClr val="071136"/>
                </a:solidFill>
                <a:latin typeface="Courier New" pitchFamily="49"/>
              </a:rPr>
              <a:t>(t, config);</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Subscribe</a:t>
            </a:r>
            <a:r>
              <a:rPr lang="fr-FR" sz="1200" b="1" dirty="0">
                <a:solidFill>
                  <a:srgbClr val="00B050"/>
                </a:solidFill>
                <a:latin typeface="Courier New" pitchFamily="49"/>
              </a:rPr>
              <a:t> CTRL + C to </a:t>
            </a:r>
            <a:r>
              <a:rPr lang="fr-FR" sz="1200" b="1" dirty="0" err="1">
                <a:solidFill>
                  <a:srgbClr val="00B050"/>
                </a:solidFill>
                <a:latin typeface="Courier New" pitchFamily="49"/>
              </a:rPr>
              <a:t>quit</a:t>
            </a:r>
            <a:r>
              <a:rPr lang="fr-FR" sz="1200" b="1" dirty="0">
                <a:solidFill>
                  <a:srgbClr val="00B050"/>
                </a:solidFill>
                <a:latin typeface="Courier New" pitchFamily="49"/>
              </a:rPr>
              <a:t> </a:t>
            </a:r>
            <a:r>
              <a:rPr lang="fr-FR" sz="1200" b="1" dirty="0" err="1">
                <a:solidFill>
                  <a:srgbClr val="00B050"/>
                </a:solidFill>
                <a:latin typeface="Courier New" pitchFamily="49"/>
              </a:rPr>
              <a:t>stream</a:t>
            </a:r>
            <a:r>
              <a:rPr lang="fr-FR" sz="1200" b="1" dirty="0">
                <a:solidFill>
                  <a:srgbClr val="00B050"/>
                </a:solidFill>
                <a:latin typeface="Courier New" pitchFamily="49"/>
              </a:rPr>
              <a:t> application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Console.CancelKeyPress</a:t>
            </a:r>
            <a:r>
              <a:rPr lang="fr-FR" sz="1200" dirty="0">
                <a:solidFill>
                  <a:srgbClr val="071136"/>
                </a:solidFill>
                <a:latin typeface="Courier New" pitchFamily="49"/>
              </a:rPr>
              <a:t> += (o, e) =&gt;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stream.Dispose</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Start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cancellable</a:t>
            </a:r>
            <a:r>
              <a:rPr lang="fr-FR" sz="1200" b="1" dirty="0">
                <a:solidFill>
                  <a:srgbClr val="00B050"/>
                </a:solidFill>
                <a:latin typeface="Courier New" pitchFamily="49"/>
              </a:rPr>
              <a:t> </a:t>
            </a:r>
            <a:r>
              <a:rPr lang="fr-FR" sz="1200" b="1" dirty="0" err="1">
                <a:solidFill>
                  <a:srgbClr val="00B050"/>
                </a:solidFill>
                <a:latin typeface="Courier New" pitchFamily="49"/>
              </a:rPr>
              <a:t>token</a:t>
            </a:r>
            <a:endParaRPr lang="fr-FR" sz="1200" b="1" dirty="0">
              <a:solidFill>
                <a:srgbClr val="00B050"/>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await</a:t>
            </a:r>
            <a:r>
              <a:rPr lang="fr-FR" sz="1200" dirty="0">
                <a:solidFill>
                  <a:srgbClr val="071136"/>
                </a:solidFill>
                <a:latin typeface="Courier New" pitchFamily="49"/>
              </a:rPr>
              <a:t> </a:t>
            </a:r>
            <a:r>
              <a:rPr lang="fr-FR" sz="1200" dirty="0" err="1">
                <a:solidFill>
                  <a:srgbClr val="071136"/>
                </a:solidFill>
                <a:latin typeface="Courier New" pitchFamily="49"/>
              </a:rPr>
              <a:t>stream.StartAsync</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1490936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dirty="0" smtClean="0"/>
              <a:t>Paramètres requis :</a:t>
            </a:r>
          </a:p>
          <a:p>
            <a:pPr lvl="1"/>
            <a:r>
              <a:rPr lang="fr-FR" b="1" i="1" dirty="0" err="1" smtClean="0">
                <a:solidFill>
                  <a:srgbClr val="002060"/>
                </a:solidFill>
              </a:rPr>
              <a:t>ApplicationId</a:t>
            </a:r>
            <a:r>
              <a:rPr lang="fr-FR" dirty="0" smtClean="0"/>
              <a:t> : Identifiant unique de l’application (groupe de consommateurs)</a:t>
            </a:r>
          </a:p>
          <a:p>
            <a:pPr lvl="1"/>
            <a:r>
              <a:rPr lang="fr-FR" b="1" i="1" dirty="0" err="1">
                <a:solidFill>
                  <a:srgbClr val="002060"/>
                </a:solidFill>
              </a:rPr>
              <a:t>BootstrapServers</a:t>
            </a:r>
            <a:r>
              <a:rPr lang="fr-FR" dirty="0" smtClean="0"/>
              <a:t> :</a:t>
            </a:r>
          </a:p>
          <a:p>
            <a:endParaRPr lang="fr-FR" dirty="0" smtClean="0"/>
          </a:p>
          <a:p>
            <a:r>
              <a:rPr lang="fr-FR" dirty="0" smtClean="0"/>
              <a:t>Paramètres optionnels :</a:t>
            </a:r>
          </a:p>
          <a:p>
            <a:pPr lvl="1"/>
            <a:r>
              <a:rPr lang="fr-FR" b="1" i="1" dirty="0" err="1">
                <a:solidFill>
                  <a:srgbClr val="002060"/>
                </a:solidFill>
              </a:rPr>
              <a:t>Guarantee</a:t>
            </a:r>
            <a:r>
              <a:rPr lang="fr-FR" dirty="0" smtClean="0"/>
              <a:t> </a:t>
            </a:r>
            <a:r>
              <a:rPr lang="fr-FR" dirty="0"/>
              <a:t>: </a:t>
            </a:r>
            <a:r>
              <a:rPr lang="fr-FR" dirty="0" err="1"/>
              <a:t>ProcessingGuarantee.AT_LEAST_ONCE</a:t>
            </a:r>
            <a:r>
              <a:rPr lang="fr-FR" dirty="0"/>
              <a:t> (</a:t>
            </a:r>
            <a:r>
              <a:rPr lang="fr-FR" dirty="0" smtClean="0"/>
              <a:t>défaut) ou </a:t>
            </a:r>
            <a:r>
              <a:rPr lang="fr-FR" dirty="0" err="1"/>
              <a:t>ProcessingGuarantee.EXACTLY_ONCE</a:t>
            </a:r>
            <a:endParaRPr lang="fr-FR" dirty="0"/>
          </a:p>
          <a:p>
            <a:pPr lvl="1"/>
            <a:r>
              <a:rPr lang="fr-FR" b="1" i="1" dirty="0" err="1">
                <a:solidFill>
                  <a:srgbClr val="002060"/>
                </a:solidFill>
              </a:rPr>
              <a:t>DefaultTimestampExtractor</a:t>
            </a:r>
            <a:r>
              <a:rPr lang="fr-FR" dirty="0" smtClean="0"/>
              <a:t> : Extrait le </a:t>
            </a:r>
            <a:r>
              <a:rPr lang="fr-FR" dirty="0" err="1" smtClean="0"/>
              <a:t>timestamp</a:t>
            </a:r>
            <a:r>
              <a:rPr lang="fr-FR" dirty="0" smtClean="0"/>
              <a:t> à partir de </a:t>
            </a:r>
            <a:r>
              <a:rPr lang="fr-FR" dirty="0" err="1" smtClean="0"/>
              <a:t>ConsumeResult</a:t>
            </a:r>
            <a:r>
              <a:rPr lang="fr-FR" dirty="0" smtClean="0"/>
              <a:t>. Par défaut le </a:t>
            </a:r>
            <a:r>
              <a:rPr lang="fr-FR" dirty="0" err="1" smtClean="0"/>
              <a:t>timestamp</a:t>
            </a:r>
            <a:r>
              <a:rPr lang="fr-FR" dirty="0" smtClean="0"/>
              <a:t> du message Kafka</a:t>
            </a:r>
            <a:endParaRPr lang="fr-FR" dirty="0"/>
          </a:p>
          <a:p>
            <a:pPr lvl="1"/>
            <a:r>
              <a:rPr lang="fr-FR" b="1" i="1" dirty="0" err="1">
                <a:solidFill>
                  <a:srgbClr val="002060"/>
                </a:solidFill>
              </a:rPr>
              <a:t>DefaultKeySerDes</a:t>
            </a:r>
            <a:r>
              <a:rPr lang="fr-FR" dirty="0" smtClean="0"/>
              <a:t>, </a:t>
            </a:r>
            <a:r>
              <a:rPr lang="fr-FR" b="1" i="1" dirty="0" err="1">
                <a:solidFill>
                  <a:srgbClr val="002060"/>
                </a:solidFill>
              </a:rPr>
              <a:t>DefaultValueSerDes</a:t>
            </a:r>
            <a:r>
              <a:rPr lang="fr-FR" dirty="0" smtClean="0"/>
              <a:t> : Les </a:t>
            </a:r>
            <a:r>
              <a:rPr lang="fr-FR" dirty="0" err="1" smtClean="0"/>
              <a:t>sérialiseur</a:t>
            </a:r>
            <a:r>
              <a:rPr lang="fr-FR" dirty="0" smtClean="0"/>
              <a:t>/</a:t>
            </a:r>
            <a:r>
              <a:rPr lang="fr-FR" dirty="0" err="1" smtClean="0"/>
              <a:t>désérialiseur</a:t>
            </a:r>
            <a:r>
              <a:rPr lang="fr-FR" dirty="0" smtClean="0"/>
              <a:t> par défaut pour les clés et les valeurs</a:t>
            </a:r>
            <a:endParaRPr lang="fr-FR" dirty="0"/>
          </a:p>
          <a:p>
            <a:pPr lvl="1"/>
            <a:r>
              <a:rPr lang="fr-FR" b="1" i="1" dirty="0" err="1">
                <a:solidFill>
                  <a:srgbClr val="002060"/>
                </a:solidFill>
              </a:rPr>
              <a:t>NumStreamThreads</a:t>
            </a:r>
            <a:r>
              <a:rPr lang="fr-FR" dirty="0" smtClean="0"/>
              <a:t> : Nombre de threads à utiliser</a:t>
            </a:r>
            <a:endParaRPr lang="fr-FR" dirty="0"/>
          </a:p>
          <a:p>
            <a:pPr lvl="1"/>
            <a:r>
              <a:rPr lang="fr-FR" b="1" i="1" dirty="0" err="1">
                <a:solidFill>
                  <a:srgbClr val="002060"/>
                </a:solidFill>
              </a:rPr>
              <a:t>ClientId</a:t>
            </a:r>
            <a:r>
              <a:rPr lang="fr-FR" dirty="0" smtClean="0"/>
              <a:t> : Un préfixe utilisé pour nommer les producteurs et consommateurs internes</a:t>
            </a:r>
            <a:endParaRPr lang="fr-FR" dirty="0"/>
          </a:p>
          <a:p>
            <a:pPr lvl="1"/>
            <a:r>
              <a:rPr lang="fr-FR" b="1" i="1" dirty="0" err="1">
                <a:solidFill>
                  <a:srgbClr val="002060"/>
                </a:solidFill>
              </a:rPr>
              <a:t>TransactionalId</a:t>
            </a:r>
            <a:r>
              <a:rPr lang="fr-FR" dirty="0" smtClean="0"/>
              <a:t>, </a:t>
            </a:r>
            <a:r>
              <a:rPr lang="fr-FR" b="1" i="1" dirty="0" err="1">
                <a:solidFill>
                  <a:srgbClr val="002060"/>
                </a:solidFill>
              </a:rPr>
              <a:t>TransactionTimeout</a:t>
            </a:r>
            <a:r>
              <a:rPr lang="fr-FR" dirty="0" smtClean="0"/>
              <a:t>  : Si </a:t>
            </a:r>
            <a:r>
              <a:rPr lang="fr-FR" dirty="0" err="1" smtClean="0"/>
              <a:t>exactly</a:t>
            </a:r>
            <a:r>
              <a:rPr lang="fr-FR" dirty="0" smtClean="0"/>
              <a:t> Once</a:t>
            </a:r>
            <a:endParaRPr lang="fr-FR" dirty="0"/>
          </a:p>
          <a:p>
            <a:pPr lvl="1"/>
            <a:r>
              <a:rPr lang="fr-FR" b="1" i="1" dirty="0" err="1">
                <a:solidFill>
                  <a:srgbClr val="002060"/>
                </a:solidFill>
              </a:rPr>
              <a:t>CommitIntervalMs</a:t>
            </a:r>
            <a:r>
              <a:rPr lang="fr-FR" dirty="0" smtClean="0"/>
              <a:t>, </a:t>
            </a:r>
            <a:r>
              <a:rPr lang="fr-FR" b="1" i="1" dirty="0" err="1">
                <a:solidFill>
                  <a:srgbClr val="002060"/>
                </a:solidFill>
              </a:rPr>
              <a:t>PollMs</a:t>
            </a:r>
            <a:r>
              <a:rPr lang="fr-FR" dirty="0" smtClean="0"/>
              <a:t>, </a:t>
            </a:r>
            <a:r>
              <a:rPr lang="fr-FR" b="1" i="1" dirty="0" err="1">
                <a:solidFill>
                  <a:srgbClr val="002060"/>
                </a:solidFill>
              </a:rPr>
              <a:t>MaxPollRecords</a:t>
            </a:r>
            <a:r>
              <a:rPr lang="fr-FR" dirty="0" smtClean="0"/>
              <a:t>, </a:t>
            </a:r>
            <a:r>
              <a:rPr lang="fr-FR" b="1" i="1" dirty="0" err="1">
                <a:solidFill>
                  <a:srgbClr val="002060"/>
                </a:solidFill>
              </a:rPr>
              <a:t>MaxPollInterval</a:t>
            </a:r>
            <a:r>
              <a:rPr lang="fr-FR" dirty="0" smtClean="0"/>
              <a:t>, …</a:t>
            </a:r>
          </a:p>
          <a:p>
            <a:pPr lvl="1"/>
            <a:r>
              <a:rPr lang="fr-FR" b="1" i="1" dirty="0" err="1">
                <a:solidFill>
                  <a:srgbClr val="002060"/>
                </a:solidFill>
              </a:rPr>
              <a:t>SchemaRegistryUrl</a:t>
            </a:r>
            <a:r>
              <a:rPr lang="fr-FR" dirty="0" smtClean="0"/>
              <a:t>, </a:t>
            </a:r>
            <a:r>
              <a:rPr lang="fr-FR" b="1" i="1" dirty="0" err="1">
                <a:solidFill>
                  <a:srgbClr val="002060"/>
                </a:solidFill>
              </a:rPr>
              <a:t>AutoRegisterSchemas</a:t>
            </a:r>
            <a:endParaRPr lang="fr-FR" b="1" i="1" dirty="0">
              <a:solidFill>
                <a:srgbClr val="002060"/>
              </a:solidFill>
            </a:endParaRPr>
          </a:p>
          <a:p>
            <a:endParaRPr lang="fr-FR" b="1" dirty="0"/>
          </a:p>
          <a:p>
            <a:r>
              <a:rPr lang="fr-FR" sz="3300" dirty="0"/>
              <a:t>Les configurations de Producteur et des consommateurs peuvent également être spécifiés</a:t>
            </a:r>
          </a:p>
        </p:txBody>
      </p:sp>
    </p:spTree>
    <p:extLst>
      <p:ext uri="{BB962C8B-B14F-4D97-AF65-F5344CB8AC3E}">
        <p14:creationId xmlns:p14="http://schemas.microsoft.com/office/powerpoint/2010/main" val="15173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2240" y="796048"/>
            <a:ext cx="8516880" cy="1403461"/>
          </a:xfrm>
        </p:spPr>
        <p:txBody>
          <a:bodyPr vert="horz" wrap="square">
            <a:spAutoFit/>
          </a:bodyPr>
          <a:lstStyle/>
          <a:p>
            <a:pPr lvl="0">
              <a:lnSpc>
                <a:spcPct val="95000"/>
              </a:lnSpc>
            </a:pPr>
            <a:r>
              <a:rPr lang="fr-FR" sz="3200" dirty="0" smtClean="0"/>
              <a:t>Messagerie </a:t>
            </a:r>
            <a:r>
              <a:rPr lang="fr-FR" sz="3200" dirty="0"/>
              <a:t>distribuée </a:t>
            </a:r>
            <a:r>
              <a:rPr lang="fr-FR" sz="3200" dirty="0" smtClean="0"/>
              <a:t/>
            </a:r>
            <a:br>
              <a:rPr lang="fr-FR" sz="3200" dirty="0" smtClean="0"/>
            </a:br>
            <a:r>
              <a:rPr lang="fr-FR" sz="3200" dirty="0" smtClean="0"/>
              <a:t>avec </a:t>
            </a:r>
            <a:r>
              <a:rPr lang="fr-FR" sz="3200" dirty="0"/>
              <a:t>Apache </a:t>
            </a:r>
            <a:r>
              <a:rPr lang="fr-FR" sz="3200" dirty="0" smtClean="0"/>
              <a:t>Kafka</a:t>
            </a:r>
            <a:br>
              <a:rPr lang="fr-FR" sz="3200" dirty="0" smtClean="0"/>
            </a:br>
            <a:r>
              <a:rPr lang="fr-FR" sz="3200" dirty="0" smtClean="0"/>
              <a:t>APIs C# / .NET</a:t>
            </a:r>
            <a:endParaRPr lang="fr-FR" sz="3200" dirty="0"/>
          </a:p>
        </p:txBody>
      </p:sp>
      <p:sp>
        <p:nvSpPr>
          <p:cNvPr id="3" name="Sous-titre 2"/>
          <p:cNvSpPr txBox="1">
            <a:spLocks noGrp="1"/>
          </p:cNvSpPr>
          <p:nvPr>
            <p:ph type="subTitle" idx="4294967295"/>
          </p:nvPr>
        </p:nvSpPr>
        <p:spPr>
          <a:xfrm>
            <a:off x="1092240" y="3709440"/>
            <a:ext cx="8516880" cy="1413720"/>
          </a:xfrm>
        </p:spPr>
        <p:txBody>
          <a:bodyPr vert="horz" wrap="square" anchor="ctr">
            <a:spAutoFit/>
          </a:bodyPr>
          <a:lstStyle/>
          <a:p>
            <a:pPr lvl="0" indent="-311040" algn="ctr">
              <a:lnSpc>
                <a:spcPct val="95000"/>
              </a:lnSpc>
              <a:spcAft>
                <a:spcPts val="0"/>
              </a:spcAft>
            </a:pPr>
            <a:r>
              <a:rPr lang="fr-FR" dirty="0"/>
              <a:t>David THIBAU – </a:t>
            </a:r>
            <a:r>
              <a:rPr lang="fr-FR" dirty="0" smtClean="0"/>
              <a:t>2025</a:t>
            </a: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david.thibau@gmail.com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Event-driven architecture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70880" y="2868480"/>
            <a:ext cx="9429480" cy="4114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Configuration</a:t>
            </a:r>
            <a:endParaRPr lang="fr-FR" dirty="0"/>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b="1" dirty="0">
                <a:latin typeface="Courier New" panose="02070309020205020404" pitchFamily="49" charset="0"/>
                <a:cs typeface="Courier New" panose="02070309020205020404" pitchFamily="49" charset="0"/>
              </a:rPr>
              <a:t>var config = new </a:t>
            </a:r>
            <a:r>
              <a:rPr lang="fr-FR" sz="1300" b="1" dirty="0" err="1">
                <a:latin typeface="Courier New" panose="02070309020205020404" pitchFamily="49" charset="0"/>
                <a:cs typeface="Courier New" panose="02070309020205020404" pitchFamily="49" charset="0"/>
              </a:rPr>
              <a:t>StreamConfig</a:t>
            </a:r>
            <a:r>
              <a:rPr lang="fr-FR" sz="1300" b="1" dirty="0">
                <a:latin typeface="Courier New" panose="02070309020205020404" pitchFamily="49" charset="0"/>
                <a:cs typeface="Courier New" panose="02070309020205020404" pitchFamily="49" charset="0"/>
              </a:rPr>
              <a:t>&lt;</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&gt;();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config.ApplicationId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"test-</a:t>
            </a:r>
            <a:r>
              <a:rPr lang="fr-FR" sz="1300" b="1" dirty="0" err="1">
                <a:latin typeface="Courier New" panose="02070309020205020404" pitchFamily="49" charset="0"/>
                <a:cs typeface="Courier New" panose="02070309020205020404" pitchFamily="49" charset="0"/>
              </a:rPr>
              <a:t>app</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config.BootstrapServers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"192.168.56.1:9092";</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config.SaslMechanism</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SaslMechanism.Plain</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config.SaslUsername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config.SaslPassword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config.SecurityProtocol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SecurityProtocol.SaslPlaintext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config.AutoOffsetReset</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AutoOffsetReset.Earliest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config.NumStreamThreads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config.SchemaRegistryUrl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"http://localhost:8081";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config.BasicAuthUserInfo</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user:password</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config.BasicAuthCredentialsSource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0;</a:t>
            </a: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167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lstStyle/>
          <a:p>
            <a:pPr lvl="0"/>
            <a:r>
              <a:rPr lang="fr-FR" dirty="0" smtClean="0"/>
              <a:t>Les processeurs </a:t>
            </a:r>
            <a:r>
              <a:rPr lang="fr-FR" dirty="0" err="1" smtClean="0"/>
              <a:t>stateless</a:t>
            </a:r>
            <a:r>
              <a:rPr lang="fr-FR" dirty="0" smtClean="0"/>
              <a:t> ne nécessitent pas de </a:t>
            </a:r>
            <a:r>
              <a:rPr lang="fr-FR" dirty="0" err="1" smtClean="0"/>
              <a:t>StateStore</a:t>
            </a:r>
            <a:r>
              <a:rPr lang="fr-FR" dirty="0" smtClean="0"/>
              <a:t>.</a:t>
            </a:r>
          </a:p>
          <a:p>
            <a:pPr lvl="0"/>
            <a:r>
              <a:rPr lang="fr-FR" dirty="0" smtClean="0"/>
              <a:t>Cependant le résultat de la transformation peut être matérialisé sous forme de </a:t>
            </a:r>
            <a:r>
              <a:rPr lang="fr-FR" dirty="0" err="1" smtClean="0"/>
              <a:t>IKTable</a:t>
            </a:r>
            <a:r>
              <a:rPr lang="fr-FR" dirty="0" smtClean="0"/>
              <a:t> permettant des requêtes interactives</a:t>
            </a:r>
          </a:p>
          <a:p>
            <a:pPr lvl="0"/>
            <a:r>
              <a:rPr lang="fr-FR" dirty="0" smtClean="0"/>
              <a:t>Les processeurs prennent donc un </a:t>
            </a:r>
            <a:r>
              <a:rPr lang="fr-FR" dirty="0"/>
              <a:t>argument optionnel </a:t>
            </a:r>
            <a:r>
              <a:rPr lang="fr-FR" i="1" dirty="0" err="1"/>
              <a:t>queryableStoreName</a:t>
            </a:r>
            <a:endParaRPr lang="fr-FR" i="1" dirty="0"/>
          </a:p>
        </p:txBody>
      </p:sp>
    </p:spTree>
    <p:extLst>
      <p:ext uri="{BB962C8B-B14F-4D97-AF65-F5344CB8AC3E}">
        <p14:creationId xmlns:p14="http://schemas.microsoft.com/office/powerpoint/2010/main" val="231314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b="1" i="1" dirty="0" err="1" smtClean="0">
                <a:solidFill>
                  <a:srgbClr val="002060"/>
                </a:solidFill>
              </a:rPr>
              <a:t>Filter</a:t>
            </a:r>
            <a:r>
              <a:rPr lang="fr-FR" b="1" i="1" dirty="0" smtClean="0">
                <a:solidFill>
                  <a:srgbClr val="002060"/>
                </a:solidFill>
              </a:rPr>
              <a:t>, </a:t>
            </a:r>
            <a:r>
              <a:rPr lang="fr-FR" b="1" i="1" dirty="0" err="1" smtClean="0">
                <a:solidFill>
                  <a:srgbClr val="002060"/>
                </a:solidFill>
              </a:rPr>
              <a:t>NotFilter</a:t>
            </a:r>
            <a:r>
              <a:rPr lang="fr-FR" dirty="0" smtClean="0"/>
              <a:t> : Filtre à partir d’une fonction booléenne</a:t>
            </a:r>
          </a:p>
          <a:p>
            <a:pPr lvl="0"/>
            <a:r>
              <a:rPr lang="fr-FR" sz="3300" b="1" i="1" dirty="0" err="1">
                <a:solidFill>
                  <a:srgbClr val="002060"/>
                </a:solidFill>
              </a:rPr>
              <a:t>Map</a:t>
            </a:r>
            <a:r>
              <a:rPr lang="fr-FR" dirty="0" smtClean="0"/>
              <a:t>, </a:t>
            </a:r>
            <a:r>
              <a:rPr lang="fr-FR" sz="3300" b="1" i="1" dirty="0" err="1">
                <a:solidFill>
                  <a:srgbClr val="002060"/>
                </a:solidFill>
              </a:rPr>
              <a:t>MapValues</a:t>
            </a:r>
            <a:r>
              <a:rPr lang="fr-FR" dirty="0" smtClean="0"/>
              <a:t> : Transformation du message</a:t>
            </a:r>
          </a:p>
          <a:p>
            <a:pPr lvl="0"/>
            <a:r>
              <a:rPr lang="fr-FR" sz="3300" b="1" i="1" dirty="0" err="1">
                <a:solidFill>
                  <a:srgbClr val="002060"/>
                </a:solidFill>
              </a:rPr>
              <a:t>FlatMap</a:t>
            </a:r>
            <a:r>
              <a:rPr lang="fr-FR" dirty="0" smtClean="0"/>
              <a:t>, </a:t>
            </a:r>
            <a:r>
              <a:rPr lang="fr-FR" sz="3300" b="1" i="1" dirty="0" err="1">
                <a:solidFill>
                  <a:srgbClr val="002060"/>
                </a:solidFill>
              </a:rPr>
              <a:t>FlatMapValues</a:t>
            </a:r>
            <a:r>
              <a:rPr lang="fr-FR" dirty="0" smtClean="0"/>
              <a:t> : Un message produit 0, 1 ou plusieurs messages transformés</a:t>
            </a:r>
          </a:p>
          <a:p>
            <a:r>
              <a:rPr lang="fr-FR" sz="3300" b="1" i="1" dirty="0">
                <a:solidFill>
                  <a:srgbClr val="002060"/>
                </a:solidFill>
              </a:rPr>
              <a:t>Branch</a:t>
            </a:r>
            <a:r>
              <a:rPr lang="fr-FR" dirty="0"/>
              <a:t> : Split le flux d’entrée en plusieurs </a:t>
            </a:r>
            <a:r>
              <a:rPr lang="fr-FR" dirty="0" smtClean="0"/>
              <a:t>flux</a:t>
            </a:r>
          </a:p>
          <a:p>
            <a:pPr lvl="0"/>
            <a:r>
              <a:rPr lang="fr-FR" sz="3300" b="1" i="1" dirty="0" err="1">
                <a:solidFill>
                  <a:srgbClr val="002060"/>
                </a:solidFill>
              </a:rPr>
              <a:t>ForEach</a:t>
            </a:r>
            <a:r>
              <a:rPr lang="fr-FR" dirty="0" smtClean="0"/>
              <a:t> : Opération terminale ne retournant pas de messages mais permettant de faire un traitement sur chaque message</a:t>
            </a:r>
          </a:p>
          <a:p>
            <a:pPr lvl="0"/>
            <a:r>
              <a:rPr lang="fr-FR" sz="3300" b="1" i="1" dirty="0" err="1">
                <a:solidFill>
                  <a:srgbClr val="002060"/>
                </a:solidFill>
              </a:rPr>
              <a:t>Print</a:t>
            </a:r>
            <a:r>
              <a:rPr lang="fr-FR" dirty="0" smtClean="0"/>
              <a:t> : Opération terminale affichant le message sur la console</a:t>
            </a:r>
          </a:p>
          <a:p>
            <a:pPr lvl="0"/>
            <a:r>
              <a:rPr lang="fr-FR" sz="3300" b="1" i="1" dirty="0" err="1">
                <a:solidFill>
                  <a:srgbClr val="002060"/>
                </a:solidFill>
              </a:rPr>
              <a:t>Peek</a:t>
            </a:r>
            <a:r>
              <a:rPr lang="fr-FR" dirty="0" smtClean="0"/>
              <a:t> : Idem que </a:t>
            </a:r>
            <a:r>
              <a:rPr lang="fr-FR" dirty="0" err="1" smtClean="0"/>
              <a:t>ForEach</a:t>
            </a:r>
            <a:r>
              <a:rPr lang="fr-FR" dirty="0" smtClean="0"/>
              <a:t> mais opération non terminale renvoyant le même flux</a:t>
            </a:r>
          </a:p>
          <a:p>
            <a:pPr lvl="0"/>
            <a:r>
              <a:rPr lang="fr-FR" sz="3300" b="1" i="1" dirty="0" err="1">
                <a:solidFill>
                  <a:srgbClr val="002060"/>
                </a:solidFill>
              </a:rPr>
              <a:t>GroupsBy</a:t>
            </a:r>
            <a:r>
              <a:rPr lang="fr-FR" dirty="0" smtClean="0"/>
              <a:t> : Regroupe les enregistrements par une nouvelle clé. </a:t>
            </a:r>
            <a:r>
              <a:rPr lang="fr-FR" dirty="0" err="1" smtClean="0"/>
              <a:t>Pré-requis</a:t>
            </a:r>
            <a:r>
              <a:rPr lang="fr-FR" dirty="0" smtClean="0"/>
              <a:t> pour faire de l’agrégation</a:t>
            </a:r>
          </a:p>
          <a:p>
            <a:pPr lvl="0"/>
            <a:r>
              <a:rPr lang="fr-FR" sz="3300" b="1" i="1" dirty="0" err="1">
                <a:solidFill>
                  <a:srgbClr val="002060"/>
                </a:solidFill>
              </a:rPr>
              <a:t>GroupsByKey</a:t>
            </a:r>
            <a:r>
              <a:rPr lang="fr-FR" dirty="0" smtClean="0"/>
              <a:t> : Regroupe en utilisant la clé</a:t>
            </a:r>
          </a:p>
          <a:p>
            <a:pPr lvl="0"/>
            <a:r>
              <a:rPr lang="fr-FR" sz="3300" b="1" i="1" dirty="0" err="1">
                <a:solidFill>
                  <a:srgbClr val="002060"/>
                </a:solidFill>
              </a:rPr>
              <a:t>SelectKey</a:t>
            </a:r>
            <a:r>
              <a:rPr lang="fr-FR" dirty="0" smtClean="0"/>
              <a:t> : Permet de définir une nouvelle clé</a:t>
            </a:r>
          </a:p>
          <a:p>
            <a:pPr lvl="0"/>
            <a:r>
              <a:rPr lang="fr-FR" sz="3300" b="1" i="1" dirty="0" err="1">
                <a:solidFill>
                  <a:srgbClr val="002060"/>
                </a:solidFill>
              </a:rPr>
              <a:t>MapAsync</a:t>
            </a:r>
            <a:r>
              <a:rPr lang="fr-FR" dirty="0" smtClean="0"/>
              <a:t>, </a:t>
            </a:r>
            <a:r>
              <a:rPr lang="fr-FR" sz="3300" b="1" i="1" dirty="0" err="1">
                <a:solidFill>
                  <a:srgbClr val="002060"/>
                </a:solidFill>
              </a:rPr>
              <a:t>MapValuesAsync</a:t>
            </a:r>
            <a:r>
              <a:rPr lang="fr-FR" dirty="0" smtClean="0"/>
              <a:t>, </a:t>
            </a:r>
            <a:r>
              <a:rPr lang="fr-FR" sz="3300" b="1" i="1" dirty="0" err="1">
                <a:solidFill>
                  <a:srgbClr val="002060"/>
                </a:solidFill>
              </a:rPr>
              <a:t>FlatMapAsync</a:t>
            </a:r>
            <a:r>
              <a:rPr lang="fr-FR" dirty="0" smtClean="0"/>
              <a:t>, </a:t>
            </a:r>
            <a:r>
              <a:rPr lang="fr-FR" sz="3300" b="1" i="1" dirty="0" err="1">
                <a:solidFill>
                  <a:srgbClr val="002060"/>
                </a:solidFill>
              </a:rPr>
              <a:t>FlatMapValuesAsync</a:t>
            </a:r>
            <a:r>
              <a:rPr lang="fr-FR" dirty="0" smtClean="0"/>
              <a:t>, </a:t>
            </a:r>
            <a:r>
              <a:rPr lang="fr-FR" sz="3300" b="1" i="1" dirty="0" err="1">
                <a:solidFill>
                  <a:srgbClr val="002060"/>
                </a:solidFill>
              </a:rPr>
              <a:t>ForEachAsync</a:t>
            </a:r>
            <a:r>
              <a:rPr lang="fr-FR" dirty="0" smtClean="0"/>
              <a:t> : Opérations asynchrones sur le modèle requête réponse. Cas d’usage : Enrichir les données avec un système externe</a:t>
            </a:r>
          </a:p>
          <a:p>
            <a:pPr lvl="0"/>
            <a:r>
              <a:rPr lang="fr-FR" sz="3300" b="1" i="1" dirty="0" err="1">
                <a:solidFill>
                  <a:srgbClr val="002060"/>
                </a:solidFill>
              </a:rPr>
              <a:t>Process</a:t>
            </a:r>
            <a:r>
              <a:rPr lang="fr-FR" dirty="0" smtClean="0"/>
              <a:t>, </a:t>
            </a:r>
            <a:r>
              <a:rPr lang="fr-FR" sz="3300" b="1" i="1" dirty="0" err="1">
                <a:solidFill>
                  <a:srgbClr val="002060"/>
                </a:solidFill>
              </a:rPr>
              <a:t>Transform</a:t>
            </a:r>
            <a:r>
              <a:rPr lang="fr-FR" dirty="0" smtClean="0"/>
              <a:t>, </a:t>
            </a:r>
            <a:r>
              <a:rPr lang="fr-FR" sz="3300" b="1" i="1" dirty="0" err="1">
                <a:solidFill>
                  <a:srgbClr val="002060"/>
                </a:solidFill>
              </a:rPr>
              <a:t>TransformValues</a:t>
            </a:r>
            <a:r>
              <a:rPr lang="fr-FR" dirty="0" smtClean="0"/>
              <a:t> : Hors DSL. Permet de définir ses propres processeurs ou transformateurs</a:t>
            </a:r>
            <a:endParaRPr lang="fr-FR" dirty="0"/>
          </a:p>
        </p:txBody>
      </p:sp>
    </p:spTree>
    <p:extLst>
      <p:ext uri="{BB962C8B-B14F-4D97-AF65-F5344CB8AC3E}">
        <p14:creationId xmlns:p14="http://schemas.microsoft.com/office/powerpoint/2010/main" val="302314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Branch</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IKStream</a:t>
            </a:r>
            <a:r>
              <a:rPr lang="fr-FR" sz="1300" dirty="0" smtClean="0">
                <a:latin typeface="Courier New" panose="02070309020205020404" pitchFamily="49" charset="0"/>
                <a:cs typeface="Courier New" panose="02070309020205020404" pitchFamily="49" charset="0"/>
              </a:rPr>
              <a:t>&lt;string</a:t>
            </a:r>
            <a:r>
              <a:rPr lang="fr-FR" sz="1300" dirty="0">
                <a:latin typeface="Courier New" panose="02070309020205020404" pitchFamily="49" charset="0"/>
                <a:cs typeface="Courier New" panose="02070309020205020404" pitchFamily="49" charset="0"/>
              </a:rPr>
              <a:t>,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branches = </a:t>
            </a:r>
            <a:r>
              <a:rPr lang="fr-FR" sz="1300" dirty="0" err="1">
                <a:latin typeface="Courier New" panose="02070309020205020404" pitchFamily="49" charset="0"/>
                <a:cs typeface="Courier New" panose="02070309020205020404" pitchFamily="49" charset="0"/>
              </a:rPr>
              <a:t>stream.Branch</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true</a:t>
            </a:r>
            <a:r>
              <a:rPr lang="fr-FR" sz="1300" dirty="0">
                <a:latin typeface="Courier New" panose="02070309020205020404" pitchFamily="49" charset="0"/>
                <a:cs typeface="Courier New" panose="02070309020205020404" pitchFamily="49" charset="0"/>
              </a:rPr>
              <a:t>); // DLQ pattern</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branches[0]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branches[1]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branches[3</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other</a:t>
            </a: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records</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Filtre</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IKStream</a:t>
            </a:r>
            <a:r>
              <a:rPr lang="fr-FR" sz="1300" dirty="0">
                <a:latin typeface="Courier New" panose="02070309020205020404" pitchFamily="49" charset="0"/>
                <a:cs typeface="Courier New" panose="02070309020205020404" pitchFamily="49" charset="0"/>
              </a:rPr>
              <a:t>&lt;string,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IKTable</a:t>
            </a:r>
            <a:r>
              <a:rPr lang="fr-FR" sz="1300" dirty="0">
                <a:latin typeface="Courier New" panose="02070309020205020404" pitchFamily="49" charset="0"/>
                <a:cs typeface="Courier New" panose="02070309020205020404" pitchFamily="49" charset="0"/>
              </a:rPr>
              <a:t>&lt;string, string&gt; table =  ...;</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stream.Filter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table.Filter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FlatMap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FlatMap</a:t>
            </a:r>
            <a:r>
              <a:rPr lang="fr-FR" sz="1300" dirty="0">
                <a:latin typeface="Courier New" panose="02070309020205020404" pitchFamily="49" charset="0"/>
                <a:cs typeface="Courier New" panose="02070309020205020404" pitchFamily="49" charset="0"/>
              </a:rPr>
              <a:t>((k, v) =&gt;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 = new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100L));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900L));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return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stream.Map</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a:t>
            </a:r>
          </a:p>
        </p:txBody>
      </p:sp>
      <p:sp>
        <p:nvSpPr>
          <p:cNvPr id="8" name="ZoneTexte 7"/>
          <p:cNvSpPr txBox="1"/>
          <p:nvPr/>
        </p:nvSpPr>
        <p:spPr>
          <a:xfrm>
            <a:off x="577080" y="6983999"/>
            <a:ext cx="4144381"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stateless</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46802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processeurs </a:t>
            </a:r>
            <a:r>
              <a:rPr lang="fr-FR" dirty="0" err="1" smtClean="0"/>
              <a:t>stateful</a:t>
            </a:r>
            <a:r>
              <a:rPr lang="fr-FR" dirty="0" smtClean="0"/>
              <a:t> nécessitent un </a:t>
            </a:r>
            <a:r>
              <a:rPr lang="fr-FR" b="1" i="1" dirty="0" err="1" smtClean="0">
                <a:solidFill>
                  <a:srgbClr val="002060"/>
                </a:solidFill>
              </a:rPr>
              <a:t>StateStore</a:t>
            </a:r>
            <a:r>
              <a:rPr lang="fr-FR" dirty="0"/>
              <a:t> </a:t>
            </a:r>
            <a:r>
              <a:rPr lang="fr-FR" dirty="0" smtClean="0"/>
              <a:t>associé ou pas à une fenêtre temporelle</a:t>
            </a:r>
          </a:p>
          <a:p>
            <a:pPr lvl="0"/>
            <a:r>
              <a:rPr lang="fr-FR" dirty="0" smtClean="0"/>
              <a:t>Les stores sont fournis :</a:t>
            </a:r>
          </a:p>
          <a:p>
            <a:pPr lvl="1"/>
            <a:r>
              <a:rPr lang="fr-FR" dirty="0" smtClean="0"/>
              <a:t>soit en argument du processeur</a:t>
            </a:r>
          </a:p>
          <a:p>
            <a:pPr lvl="1"/>
            <a:r>
              <a:rPr lang="fr-FR" dirty="0" smtClean="0"/>
              <a:t>Soit le processeur s’applique sur une </a:t>
            </a:r>
            <a:r>
              <a:rPr lang="fr-FR" i="1" dirty="0" err="1" smtClean="0"/>
              <a:t>WindowStore</a:t>
            </a:r>
            <a:endParaRPr lang="fr-FR" i="1" dirty="0" smtClean="0"/>
          </a:p>
          <a:p>
            <a:pPr lvl="0"/>
            <a:endParaRPr lang="fr-FR" dirty="0" smtClean="0"/>
          </a:p>
          <a:p>
            <a:pPr lvl="0"/>
            <a:r>
              <a:rPr lang="fr-FR" dirty="0" smtClean="0"/>
              <a:t>Pour appliquer un processeur </a:t>
            </a:r>
            <a:r>
              <a:rPr lang="fr-FR" dirty="0" err="1" smtClean="0"/>
              <a:t>stateful</a:t>
            </a:r>
            <a:r>
              <a:rPr lang="fr-FR" dirty="0" smtClean="0"/>
              <a:t>, il est généralement nécessaire de grouper les enregistrement avec les opérateurs </a:t>
            </a:r>
            <a:r>
              <a:rPr lang="fr-FR" dirty="0" err="1" smtClean="0"/>
              <a:t>stateless</a:t>
            </a:r>
            <a:r>
              <a:rPr lang="fr-FR" dirty="0" smtClean="0"/>
              <a:t> </a:t>
            </a:r>
            <a:r>
              <a:rPr lang="fr-FR" b="1" i="1" dirty="0" err="1" smtClean="0">
                <a:solidFill>
                  <a:srgbClr val="002060"/>
                </a:solidFill>
              </a:rPr>
              <a:t>GroupBy</a:t>
            </a:r>
            <a:r>
              <a:rPr lang="fr-FR" b="1" i="1" dirty="0" smtClean="0">
                <a:solidFill>
                  <a:srgbClr val="002060"/>
                </a:solidFill>
              </a:rPr>
              <a:t>*</a:t>
            </a:r>
          </a:p>
        </p:txBody>
      </p:sp>
    </p:spTree>
    <p:extLst>
      <p:ext uri="{BB962C8B-B14F-4D97-AF65-F5344CB8AC3E}">
        <p14:creationId xmlns:p14="http://schemas.microsoft.com/office/powerpoint/2010/main" val="184294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Types de store</a:t>
            </a:r>
            <a:endParaRPr lang="fr-FR" dirty="0"/>
          </a:p>
        </p:txBody>
      </p:sp>
      <p:sp>
        <p:nvSpPr>
          <p:cNvPr id="3" name="Espace réservé du texte 2"/>
          <p:cNvSpPr txBox="1">
            <a:spLocks noGrp="1"/>
          </p:cNvSpPr>
          <p:nvPr>
            <p:ph type="body" idx="4294967295"/>
          </p:nvPr>
        </p:nvSpPr>
        <p:spPr/>
        <p:txBody>
          <a:bodyPr vert="horz">
            <a:normAutofit fontScale="92500"/>
          </a:bodyPr>
          <a:lstStyle/>
          <a:p>
            <a:pPr lvl="0"/>
            <a:r>
              <a:rPr lang="fr-FR" dirty="0" smtClean="0"/>
              <a:t>Les stores sont associés ou non à une fenêtre temporel et à un </a:t>
            </a:r>
            <a:r>
              <a:rPr lang="fr-FR" dirty="0" err="1" smtClean="0"/>
              <a:t>Serde</a:t>
            </a:r>
            <a:r>
              <a:rPr lang="fr-FR" dirty="0" smtClean="0"/>
              <a:t> permettant de sérialiser et </a:t>
            </a:r>
            <a:r>
              <a:rPr lang="fr-FR" dirty="0" err="1" smtClean="0"/>
              <a:t>désérialiser</a:t>
            </a:r>
            <a:r>
              <a:rPr lang="fr-FR" dirty="0" smtClean="0"/>
              <a:t> les données</a:t>
            </a:r>
          </a:p>
          <a:p>
            <a:pPr lvl="0"/>
            <a:r>
              <a:rPr lang="fr-FR" dirty="0" smtClean="0"/>
              <a:t>2 types de stores sont fournis par </a:t>
            </a:r>
            <a:r>
              <a:rPr lang="fr-FR" dirty="0" err="1" smtClean="0"/>
              <a:t>Streamiz</a:t>
            </a:r>
            <a:r>
              <a:rPr lang="fr-FR" dirty="0" smtClean="0"/>
              <a:t> :</a:t>
            </a:r>
          </a:p>
          <a:p>
            <a:pPr lvl="1"/>
            <a:r>
              <a:rPr lang="fr-FR" dirty="0" err="1" smtClean="0"/>
              <a:t>inMemory</a:t>
            </a:r>
            <a:r>
              <a:rPr lang="fr-FR" dirty="0" smtClean="0"/>
              <a:t> </a:t>
            </a:r>
          </a:p>
          <a:p>
            <a:pPr lvl="1"/>
            <a:r>
              <a:rPr lang="fr-FR" dirty="0" err="1" smtClean="0"/>
              <a:t>RockDB</a:t>
            </a:r>
            <a:r>
              <a:rPr lang="fr-FR" dirty="0" smtClean="0"/>
              <a:t> </a:t>
            </a:r>
            <a:r>
              <a:rPr lang="fr-FR" dirty="0" err="1" smtClean="0"/>
              <a:t>persitant</a:t>
            </a:r>
            <a:endParaRPr lang="fr-FR" dirty="0" smtClean="0"/>
          </a:p>
          <a:p>
            <a:pPr lvl="0"/>
            <a:r>
              <a:rPr lang="fr-FR" dirty="0" smtClean="0"/>
              <a:t>Les stores fournissent également des fonctions de cache et de métriques </a:t>
            </a:r>
          </a:p>
          <a:p>
            <a:pPr lvl="0"/>
            <a:r>
              <a:rPr lang="fr-FR" dirty="0" smtClean="0"/>
              <a:t>Ils permettent également d’effectuer des requêtes</a:t>
            </a:r>
          </a:p>
        </p:txBody>
      </p:sp>
    </p:spTree>
    <p:extLst>
      <p:ext uri="{BB962C8B-B14F-4D97-AF65-F5344CB8AC3E}">
        <p14:creationId xmlns:p14="http://schemas.microsoft.com/office/powerpoint/2010/main" val="220501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dirty="0" smtClean="0">
                <a:solidFill>
                  <a:srgbClr val="002060"/>
                </a:solidFill>
              </a:rPr>
              <a:t>Count</a:t>
            </a:r>
            <a:r>
              <a:rPr lang="fr-FR" dirty="0" smtClean="0"/>
              <a:t> </a:t>
            </a:r>
            <a:r>
              <a:rPr lang="fr-FR" dirty="0"/>
              <a:t>: </a:t>
            </a:r>
            <a:r>
              <a:rPr lang="fr-FR" dirty="0" smtClean="0"/>
              <a:t>A partir d’un </a:t>
            </a:r>
            <a:r>
              <a:rPr lang="fr-FR" i="1" dirty="0" err="1" smtClean="0"/>
              <a:t>GroupedStream</a:t>
            </a:r>
            <a:r>
              <a:rPr lang="fr-FR" dirty="0" smtClean="0"/>
              <a:t>, compte les enregistrements</a:t>
            </a:r>
          </a:p>
          <a:p>
            <a:pPr lvl="0"/>
            <a:r>
              <a:rPr lang="fr-FR" sz="3300" b="1" i="1" dirty="0" err="1" smtClean="0">
                <a:solidFill>
                  <a:srgbClr val="002060"/>
                </a:solidFill>
              </a:rPr>
              <a:t>Agregate</a:t>
            </a:r>
            <a:r>
              <a:rPr lang="fr-FR" sz="3300" b="1" i="1" dirty="0" smtClean="0">
                <a:solidFill>
                  <a:srgbClr val="002060"/>
                </a:solidFill>
              </a:rPr>
              <a:t> </a:t>
            </a:r>
            <a:r>
              <a:rPr lang="fr-FR" dirty="0"/>
              <a:t>: A partir d’un </a:t>
            </a:r>
            <a:r>
              <a:rPr lang="fr-FR" i="1" dirty="0" err="1"/>
              <a:t>GroupedStream</a:t>
            </a:r>
            <a:r>
              <a:rPr lang="fr-FR" dirty="0"/>
              <a:t>,</a:t>
            </a:r>
            <a:r>
              <a:rPr lang="fr-FR" dirty="0" smtClean="0"/>
              <a:t> agrège </a:t>
            </a:r>
            <a:r>
              <a:rPr lang="fr-FR" dirty="0"/>
              <a:t>les </a:t>
            </a:r>
            <a:r>
              <a:rPr lang="fr-FR" dirty="0" smtClean="0"/>
              <a:t>enregistrements. Généralisation de </a:t>
            </a:r>
            <a:r>
              <a:rPr lang="fr-FR" dirty="0" err="1" smtClean="0"/>
              <a:t>Reduce</a:t>
            </a:r>
            <a:r>
              <a:rPr lang="fr-FR" dirty="0" smtClean="0"/>
              <a:t> qui permet </a:t>
            </a:r>
            <a:r>
              <a:rPr lang="fr-FR" dirty="0"/>
              <a:t>à la valeur agrégée d'avoir un type différent de celui des valeurs d'entrée</a:t>
            </a:r>
          </a:p>
          <a:p>
            <a:pPr lvl="0"/>
            <a:r>
              <a:rPr lang="fr-FR" sz="3300" b="1" i="1" dirty="0" err="1" smtClean="0">
                <a:solidFill>
                  <a:srgbClr val="002060"/>
                </a:solidFill>
              </a:rPr>
              <a:t>Reduce</a:t>
            </a:r>
            <a:r>
              <a:rPr lang="fr-FR" dirty="0" smtClean="0"/>
              <a:t> : </a:t>
            </a:r>
            <a:r>
              <a:rPr lang="fr-FR" dirty="0"/>
              <a:t>A partir d’un </a:t>
            </a:r>
            <a:r>
              <a:rPr lang="fr-FR" i="1" dirty="0" err="1"/>
              <a:t>GroupedStream</a:t>
            </a:r>
            <a:r>
              <a:rPr lang="fr-FR" dirty="0"/>
              <a:t>,</a:t>
            </a:r>
            <a:r>
              <a:rPr lang="fr-FR" dirty="0" smtClean="0"/>
              <a:t> L'enregistrement courant </a:t>
            </a:r>
            <a:r>
              <a:rPr lang="fr-FR" dirty="0"/>
              <a:t>est </a:t>
            </a:r>
            <a:r>
              <a:rPr lang="fr-FR" dirty="0" smtClean="0"/>
              <a:t>combiné </a:t>
            </a:r>
            <a:r>
              <a:rPr lang="fr-FR" dirty="0"/>
              <a:t>avec la dernière valeur réduite et une nouvelle valeur réduite est renvoyée. Le type de valeur de résultat ne peut pas être modifié </a:t>
            </a:r>
            <a:endParaRPr lang="fr-FR" dirty="0" smtClean="0"/>
          </a:p>
        </p:txBody>
      </p:sp>
    </p:spTree>
    <p:extLst>
      <p:ext uri="{BB962C8B-B14F-4D97-AF65-F5344CB8AC3E}">
        <p14:creationId xmlns:p14="http://schemas.microsoft.com/office/powerpoint/2010/main" val="140971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Rolling count</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groupedStream</a:t>
            </a:r>
            <a:r>
              <a:rPr lang="en-US" sz="1300" dirty="0">
                <a:latin typeface="Courier New" panose="02070309020205020404" pitchFamily="49" charset="0"/>
                <a:cs typeface="Courier New" panose="02070309020205020404" pitchFamily="49" charset="0"/>
              </a:rPr>
              <a:t> = builder</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.Stream&lt;string, string&gt;("test")</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GroupBy</a:t>
            </a:r>
            <a:r>
              <a:rPr lang="en-US" sz="1300" dirty="0">
                <a:latin typeface="Courier New" panose="02070309020205020404" pitchFamily="49" charset="0"/>
                <a:cs typeface="Courier New" panose="02070309020205020404" pitchFamily="49" charset="0"/>
              </a:rPr>
              <a:t>((k, v) =&gt; </a:t>
            </a:r>
            <a:r>
              <a:rPr lang="en-US" sz="1300" dirty="0" err="1">
                <a:latin typeface="Courier New" panose="02070309020205020404" pitchFamily="49" charset="0"/>
                <a:cs typeface="Courier New" panose="02070309020205020404" pitchFamily="49" charset="0"/>
              </a:rPr>
              <a:t>k.ToUpper</a:t>
            </a:r>
            <a:r>
              <a:rPr lang="en-US" sz="1300" dirty="0">
                <a:latin typeface="Courier New" panose="02070309020205020404" pitchFamily="49" charset="0"/>
                <a:cs typeface="Courier New" panose="02070309020205020404" pitchFamily="49" charset="0"/>
              </a:rPr>
              <a:t>());</a:t>
            </a:r>
          </a:p>
          <a:p>
            <a:pPr lvl="0">
              <a:lnSpc>
                <a:spcPct val="100000"/>
              </a:lnSpc>
              <a:spcAft>
                <a:spcPts val="283"/>
              </a:spcAft>
            </a:pPr>
            <a:endParaRPr lang="en-US" sz="1300" dirty="0">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smtClean="0">
                <a:latin typeface="Courier New" panose="02070309020205020404" pitchFamily="49" charset="0"/>
                <a:cs typeface="Courier New" panose="02070309020205020404" pitchFamily="49" charset="0"/>
              </a:rPr>
              <a:t>var</a:t>
            </a:r>
            <a:r>
              <a:rPr lang="en-US" sz="1300" dirty="0" smtClean="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table = </a:t>
            </a:r>
            <a:r>
              <a:rPr lang="en-US" sz="1300" dirty="0" err="1">
                <a:latin typeface="Courier New" panose="02070309020205020404" pitchFamily="49" charset="0"/>
                <a:cs typeface="Courier New" panose="02070309020205020404" pitchFamily="49" charset="0"/>
              </a:rPr>
              <a:t>groupedStream.Count</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InMemory</a:t>
            </a:r>
            <a:r>
              <a:rPr lang="en-US" sz="1300" dirty="0">
                <a:latin typeface="Courier New" panose="02070309020205020404" pitchFamily="49" charset="0"/>
                <a:cs typeface="Courier New" panose="02070309020205020404" pitchFamily="49" charset="0"/>
              </a:rPr>
              <a:t>&lt;string, long&gt;.As("count-store")); </a:t>
            </a:r>
            <a:endParaRPr lang="fr-FR" sz="1300" b="1" dirty="0">
              <a:solidFill>
                <a:srgbClr val="00B050"/>
              </a:solidFill>
              <a:latin typeface="Courier New" panose="02070309020205020404" pitchFamily="49" charset="0"/>
              <a:cs typeface="Courier New" panose="02070309020205020404" pitchFamily="49" charset="0"/>
            </a:endParaRPr>
          </a:p>
          <a:p>
            <a:pPr>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count</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countStream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.Count(m); </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Agregate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aggStream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Aggregate</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 =&gt; 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(k, v,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Math.Max</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v.Length</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m);</a:t>
            </a:r>
          </a:p>
        </p:txBody>
      </p:sp>
    </p:spTree>
    <p:extLst>
      <p:ext uri="{BB962C8B-B14F-4D97-AF65-F5344CB8AC3E}">
        <p14:creationId xmlns:p14="http://schemas.microsoft.com/office/powerpoint/2010/main" val="138719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Jointures</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jointures sont également des opération </a:t>
            </a:r>
            <a:r>
              <a:rPr lang="fr-FR" dirty="0" err="1" smtClean="0"/>
              <a:t>stateful</a:t>
            </a:r>
            <a:r>
              <a:rPr lang="fr-FR" dirty="0" smtClean="0"/>
              <a:t> (Conserver les clé pas encore jointes) </a:t>
            </a:r>
          </a:p>
          <a:p>
            <a:pPr lvl="0"/>
            <a:r>
              <a:rPr lang="fr-FR" dirty="0" smtClean="0"/>
              <a:t>On retrouve les mêmes concept qu’en SQL : </a:t>
            </a:r>
            <a:r>
              <a:rPr lang="fr-FR" dirty="0" err="1" smtClean="0"/>
              <a:t>inner</a:t>
            </a:r>
            <a:r>
              <a:rPr lang="fr-FR" dirty="0" smtClean="0"/>
              <a:t>, </a:t>
            </a:r>
            <a:r>
              <a:rPr lang="fr-FR" dirty="0" err="1" smtClean="0"/>
              <a:t>Left</a:t>
            </a:r>
            <a:r>
              <a:rPr lang="fr-FR" dirty="0" smtClean="0"/>
              <a:t>, </a:t>
            </a:r>
            <a:r>
              <a:rPr lang="fr-FR" dirty="0" err="1" smtClean="0"/>
              <a:t>outer</a:t>
            </a:r>
            <a:endParaRPr lang="fr-FR" dirty="0" smtClean="0"/>
          </a:p>
          <a:p>
            <a:pPr lvl="0"/>
            <a:r>
              <a:rPr lang="fr-FR" dirty="0" smtClean="0"/>
              <a:t>Les jointures s’effectuent sur les clés des enregistrements des 2 flux</a:t>
            </a:r>
          </a:p>
          <a:p>
            <a:pPr lvl="0"/>
            <a:r>
              <a:rPr lang="fr-FR" dirty="0" smtClean="0"/>
              <a:t>Les jointures possibles sont :</a:t>
            </a:r>
          </a:p>
          <a:p>
            <a:pPr lvl="1"/>
            <a:r>
              <a:rPr lang="fr-FR" dirty="0" err="1" smtClean="0"/>
              <a:t>Kstream</a:t>
            </a:r>
            <a:r>
              <a:rPr lang="fr-FR" dirty="0" smtClean="0"/>
              <a:t> / </a:t>
            </a:r>
            <a:r>
              <a:rPr lang="fr-FR" dirty="0" err="1" smtClean="0"/>
              <a:t>Kstream</a:t>
            </a:r>
            <a:r>
              <a:rPr lang="fr-FR" dirty="0" smtClean="0"/>
              <a:t> -&gt; </a:t>
            </a:r>
            <a:r>
              <a:rPr lang="fr-FR" dirty="0" err="1" smtClean="0"/>
              <a:t>Kstream</a:t>
            </a:r>
            <a:r>
              <a:rPr lang="fr-FR" dirty="0" smtClean="0"/>
              <a:t> (</a:t>
            </a:r>
            <a:r>
              <a:rPr lang="fr-FR" dirty="0" err="1" smtClean="0"/>
              <a:t>Windowed</a:t>
            </a:r>
            <a:r>
              <a:rPr lang="fr-FR" dirty="0" smtClean="0"/>
              <a:t> store)</a:t>
            </a:r>
          </a:p>
          <a:p>
            <a:pPr lvl="1"/>
            <a:r>
              <a:rPr lang="fr-FR" dirty="0" err="1" smtClean="0"/>
              <a:t>Kstream</a:t>
            </a:r>
            <a:r>
              <a:rPr lang="fr-FR" dirty="0" smtClean="0"/>
              <a:t> / </a:t>
            </a:r>
            <a:r>
              <a:rPr lang="fr-FR" dirty="0" err="1" smtClean="0"/>
              <a:t>Ktable</a:t>
            </a:r>
            <a:r>
              <a:rPr lang="fr-FR" dirty="0" smtClean="0"/>
              <a:t> -&gt; </a:t>
            </a:r>
            <a:r>
              <a:rPr lang="fr-FR" dirty="0" err="1" smtClean="0"/>
              <a:t>Kstream</a:t>
            </a:r>
            <a:r>
              <a:rPr lang="fr-FR" dirty="0" smtClean="0"/>
              <a:t> (Non </a:t>
            </a:r>
            <a:r>
              <a:rPr lang="fr-FR" dirty="0" err="1" smtClean="0"/>
              <a:t>Windowed</a:t>
            </a:r>
            <a:r>
              <a:rPr lang="fr-FR" dirty="0" smtClean="0"/>
              <a:t> store)</a:t>
            </a:r>
          </a:p>
          <a:p>
            <a:pPr lvl="1"/>
            <a:r>
              <a:rPr lang="fr-FR" dirty="0" err="1" smtClean="0"/>
              <a:t>Kstream</a:t>
            </a:r>
            <a:r>
              <a:rPr lang="fr-FR" dirty="0" smtClean="0"/>
              <a:t> / </a:t>
            </a:r>
            <a:r>
              <a:rPr lang="fr-FR" dirty="0" err="1" smtClean="0"/>
              <a:t>GlobalTable</a:t>
            </a:r>
            <a:r>
              <a:rPr lang="fr-FR" dirty="0" smtClean="0"/>
              <a:t> -&gt; </a:t>
            </a:r>
            <a:r>
              <a:rPr lang="fr-FR" dirty="0" err="1" smtClean="0"/>
              <a:t>Kstream</a:t>
            </a:r>
            <a:r>
              <a:rPr lang="fr-FR" dirty="0" smtClean="0"/>
              <a:t> </a:t>
            </a:r>
            <a:r>
              <a:rPr lang="fr-FR" dirty="0"/>
              <a:t>(Non </a:t>
            </a:r>
            <a:r>
              <a:rPr lang="fr-FR" dirty="0" err="1"/>
              <a:t>Windowed</a:t>
            </a:r>
            <a:r>
              <a:rPr lang="fr-FR" dirty="0"/>
              <a:t> store)</a:t>
            </a:r>
          </a:p>
          <a:p>
            <a:pPr lvl="1"/>
            <a:r>
              <a:rPr lang="fr-FR" dirty="0" err="1" smtClean="0"/>
              <a:t>Ktable</a:t>
            </a:r>
            <a:r>
              <a:rPr lang="fr-FR" dirty="0" smtClean="0"/>
              <a:t> / </a:t>
            </a:r>
            <a:r>
              <a:rPr lang="fr-FR" dirty="0" err="1" smtClean="0"/>
              <a:t>Ktable</a:t>
            </a:r>
            <a:r>
              <a:rPr lang="fr-FR" dirty="0" smtClean="0"/>
              <a:t> -&gt; </a:t>
            </a:r>
            <a:r>
              <a:rPr lang="fr-FR" dirty="0" err="1" smtClean="0"/>
              <a:t>Ktable</a:t>
            </a:r>
            <a:r>
              <a:rPr lang="fr-FR" dirty="0" smtClean="0"/>
              <a:t> (Non </a:t>
            </a:r>
            <a:r>
              <a:rPr lang="fr-FR" dirty="0" err="1" smtClean="0"/>
              <a:t>windowed</a:t>
            </a:r>
            <a:r>
              <a:rPr lang="fr-FR" dirty="0" smtClean="0"/>
              <a:t>)</a:t>
            </a:r>
          </a:p>
          <a:p>
            <a:pPr lvl="1"/>
            <a:endParaRPr lang="fr-FR" dirty="0"/>
          </a:p>
        </p:txBody>
      </p:sp>
    </p:spTree>
    <p:extLst>
      <p:ext uri="{BB962C8B-B14F-4D97-AF65-F5344CB8AC3E}">
        <p14:creationId xmlns:p14="http://schemas.microsoft.com/office/powerpoint/2010/main" val="107132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70"/>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Pré-requis pour les jointures</a:t>
            </a:r>
          </a:p>
        </p:txBody>
      </p:sp>
      <p:sp>
        <p:nvSpPr>
          <p:cNvPr id="3" name="Espace réservé du texte 6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Pour la plupart des jointures, les données d'entrée doivent être copartitionnées.</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Cela garantit que les enregistrements d'entrée avec la même clé des deux côtés de la jointure sont transmis à la même tâche de flux pendant le traitement.</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Cette contrainte n’est pas requise pour les jointures vers les </a:t>
            </a:r>
            <a:r>
              <a:rPr lang="fr-FR" sz="3200" i="1">
                <a:solidFill>
                  <a:srgbClr val="000000"/>
                </a:solidFill>
                <a:highlight>
                  <a:scrgbClr r="0" g="0" b="0">
                    <a:alpha val="0"/>
                  </a:scrgbClr>
                </a:highlight>
                <a:latin typeface="Tahoma" pitchFamily="34"/>
                <a:cs typeface="Lucida Sans Unicode" pitchFamily="34"/>
              </a:rPr>
              <a:t>GlobalKTable</a:t>
            </a:r>
            <a:r>
              <a:rPr lang="fr-FR" sz="3200">
                <a:solidFill>
                  <a:srgbClr val="000000"/>
                </a:solidFill>
                <a:highlight>
                  <a:scrgbClr r="0" g="0" b="0">
                    <a:alpha val="0"/>
                  </a:scrgbClr>
                </a:highlight>
                <a:latin typeface="Tahoma" pitchFamily="34"/>
                <a:cs typeface="Lucida Sans Unicode" pitchFamily="34"/>
              </a:rPr>
              <a:t> ou avec les clé-étrangères</a:t>
            </a:r>
          </a:p>
        </p:txBody>
      </p:sp>
    </p:spTree>
    <p:extLst>
      <p:ext uri="{BB962C8B-B14F-4D97-AF65-F5344CB8AC3E}">
        <p14:creationId xmlns:p14="http://schemas.microsoft.com/office/powerpoint/2010/main" val="515827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k</a:t>
            </a:r>
            <a:r>
              <a:rPr lang="fr-FR" dirty="0" err="1" smtClean="0"/>
              <a:t>sqlDB</a:t>
            </a:r>
            <a:endParaRPr lang="fr-FR" dirty="0"/>
          </a:p>
        </p:txBody>
      </p:sp>
      <p:sp>
        <p:nvSpPr>
          <p:cNvPr id="3" name="Espace réservé du texte 2"/>
          <p:cNvSpPr txBox="1">
            <a:spLocks noGrp="1"/>
          </p:cNvSpPr>
          <p:nvPr>
            <p:ph type="body" idx="4294967295"/>
          </p:nvPr>
        </p:nvSpPr>
        <p:spPr>
          <a:xfrm>
            <a:off x="1091880" y="2261880"/>
            <a:ext cx="8459640" cy="2500560"/>
          </a:xfrm>
        </p:spPr>
        <p:txBody>
          <a:bodyPr vert="horz"/>
          <a:lstStyle/>
          <a:p>
            <a:pPr lvl="0"/>
            <a:r>
              <a:rPr lang="fr-FR" i="1" dirty="0" err="1"/>
              <a:t>k</a:t>
            </a:r>
            <a:r>
              <a:rPr lang="fr-FR" i="1" dirty="0" err="1" smtClean="0"/>
              <a:t>sqlDB</a:t>
            </a:r>
            <a:r>
              <a:rPr lang="fr-FR" dirty="0" smtClean="0"/>
              <a:t> </a:t>
            </a:r>
            <a:r>
              <a:rPr lang="fr-FR" dirty="0"/>
              <a:t>est une abstraction au dessus de </a:t>
            </a:r>
            <a:r>
              <a:rPr lang="fr-FR" dirty="0" err="1"/>
              <a:t>KafkaStream</a:t>
            </a:r>
            <a:r>
              <a:rPr lang="fr-FR" dirty="0"/>
              <a:t> permettant de </a:t>
            </a:r>
            <a:r>
              <a:rPr lang="fr-FR" dirty="0" smtClean="0"/>
              <a:t>bâtir </a:t>
            </a:r>
            <a:r>
              <a:rPr lang="fr-FR" dirty="0"/>
              <a:t>ces applications via des instructions SQL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4919" y="3941640"/>
            <a:ext cx="7562160" cy="3271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endParaRPr lang="fr-FR" sz="1300" b="1" dirty="0" smtClean="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stream1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stream2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string&gt;("topic2");</a:t>
            </a:r>
          </a:p>
          <a:p>
            <a:pPr lvl="0">
              <a:lnSpc>
                <a:spcPct val="100000"/>
              </a:lnSpc>
              <a:spcAft>
                <a:spcPts val="283"/>
              </a:spcAft>
            </a:pPr>
            <a:r>
              <a:rPr lang="en-US" sz="1300" b="1" dirty="0" smtClean="0">
                <a:solidFill>
                  <a:srgbClr val="002060"/>
                </a:solidFill>
                <a:latin typeface="Courier New" panose="02070309020205020404" pitchFamily="49" charset="0"/>
                <a:cs typeface="Courier New" panose="02070309020205020404" pitchFamily="49" charset="0"/>
              </a:rPr>
              <a:t>// La jointure </a:t>
            </a:r>
            <a:r>
              <a:rPr lang="en-US" sz="1300" b="1" dirty="0" err="1" smtClean="0">
                <a:solidFill>
                  <a:srgbClr val="002060"/>
                </a:solidFill>
                <a:latin typeface="Courier New" panose="02070309020205020404" pitchFamily="49" charset="0"/>
                <a:cs typeface="Courier New" panose="02070309020205020404" pitchFamily="49" charset="0"/>
              </a:rPr>
              <a:t>s’effectue</a:t>
            </a:r>
            <a:r>
              <a:rPr lang="en-US" sz="1300" b="1" dirty="0" smtClean="0">
                <a:solidFill>
                  <a:srgbClr val="002060"/>
                </a:solidFill>
                <a:latin typeface="Courier New" panose="02070309020205020404" pitchFamily="49" charset="0"/>
                <a:cs typeface="Courier New" panose="02070309020205020404" pitchFamily="49" charset="0"/>
              </a:rPr>
              <a:t> sur la </a:t>
            </a:r>
            <a:r>
              <a:rPr lang="en-US" sz="1300" b="1" dirty="0" err="1" smtClean="0">
                <a:solidFill>
                  <a:srgbClr val="002060"/>
                </a:solidFill>
                <a:latin typeface="Courier New" panose="02070309020205020404" pitchFamily="49" charset="0"/>
                <a:cs typeface="Courier New" panose="02070309020205020404" pitchFamily="49" charset="0"/>
              </a:rPr>
              <a:t>clé</a:t>
            </a:r>
            <a:r>
              <a:rPr lang="en-US" sz="1300" b="1" dirty="0" smtClean="0">
                <a:solidFill>
                  <a:srgbClr val="002060"/>
                </a:solidFill>
                <a:latin typeface="Courier New" panose="02070309020205020404" pitchFamily="49" charset="0"/>
                <a:cs typeface="Courier New" panose="02070309020205020404" pitchFamily="49" charset="0"/>
              </a:rPr>
              <a:t> v1.key == v2.key</a:t>
            </a:r>
            <a:endParaRPr lang="en-US" sz="1300" b="1" dirty="0">
              <a:solidFill>
                <a:srgbClr val="00206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a:latin typeface="Courier New" panose="02070309020205020404" pitchFamily="49" charset="0"/>
                <a:cs typeface="Courier New" panose="02070309020205020404" pitchFamily="49" charset="0"/>
              </a:rPr>
              <a:t>stream1.Join(stream2, </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(v1, v2) =&gt; $"{v1}-{v2}",</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JoinWindowOptions.Of</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TimeSpan.FromMinutes</a:t>
            </a:r>
            <a:r>
              <a:rPr lang="en-US" sz="1300" dirty="0">
                <a:latin typeface="Courier New" panose="02070309020205020404" pitchFamily="49" charset="0"/>
                <a:cs typeface="Courier New" panose="02070309020205020404" pitchFamily="49" charset="0"/>
              </a:rPr>
              <a:t>(1</a:t>
            </a:r>
            <a:r>
              <a:rPr lang="en-US" sz="1300" dirty="0" smtClean="0">
                <a:latin typeface="Courier New" panose="02070309020205020404" pitchFamily="49" charset="0"/>
                <a:cs typeface="Courier New" panose="02070309020205020404" pitchFamily="49" charset="0"/>
              </a:rPr>
              <a:t>))).To("output-join");</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Left</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stream1.LeftJoin(table,(v1,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KGlobalTable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builder.GlobalTable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stream1.Join(table,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Outer </a:t>
            </a:r>
            <a:r>
              <a:rPr lang="fr-FR" sz="1300" b="1" dirty="0" err="1">
                <a:solidFill>
                  <a:srgbClr val="00B050"/>
                </a:solidFill>
                <a:latin typeface="Courier New" panose="02070309020205020404" pitchFamily="49" charset="0"/>
                <a:cs typeface="Courier New" panose="02070309020205020404" pitchFamily="49" charset="0"/>
              </a:rPr>
              <a:t>join</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table1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string&gt;.As("table1-store"));</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table2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string&gt;.As("table2-store"));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tableJoin</a:t>
            </a:r>
            <a:r>
              <a:rPr lang="fr-FR" sz="1300" dirty="0">
                <a:latin typeface="Courier New" panose="02070309020205020404" pitchFamily="49" charset="0"/>
                <a:cs typeface="Courier New" panose="02070309020205020404" pitchFamily="49" charset="0"/>
              </a:rPr>
              <a:t> = table1.OuterJoin(table2,(v1, v2) =&gt; $"{v1}-{v2}");</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1098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KTable</a:t>
            </a:r>
            <a:r>
              <a:rPr lang="fr-FR" dirty="0" smtClean="0"/>
              <a:t> et requêtes</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smtClean="0"/>
              <a:t>Même si </a:t>
            </a:r>
            <a:r>
              <a:rPr lang="fr-FR" dirty="0" err="1" smtClean="0"/>
              <a:t>Streamiz</a:t>
            </a:r>
            <a:r>
              <a:rPr lang="fr-FR" dirty="0" smtClean="0"/>
              <a:t> n’implémente pas complètement les Requêtes interactives de </a:t>
            </a:r>
            <a:r>
              <a:rPr lang="fr-FR" dirty="0" err="1" smtClean="0"/>
              <a:t>KafkaStream</a:t>
            </a:r>
            <a:r>
              <a:rPr lang="fr-FR" dirty="0" smtClean="0"/>
              <a:t>, on peut facilement reproduire le comportement :</a:t>
            </a:r>
          </a:p>
          <a:p>
            <a:pPr lvl="1"/>
            <a:r>
              <a:rPr lang="fr-FR" dirty="0" smtClean="0"/>
              <a:t>Construire une </a:t>
            </a:r>
            <a:r>
              <a:rPr lang="fr-FR" dirty="0" err="1" smtClean="0"/>
              <a:t>KTable</a:t>
            </a:r>
            <a:r>
              <a:rPr lang="fr-FR" dirty="0" smtClean="0"/>
              <a:t> à partir d’un topic</a:t>
            </a:r>
          </a:p>
          <a:p>
            <a:pPr lvl="1"/>
            <a:r>
              <a:rPr lang="fr-FR" dirty="0" smtClean="0"/>
              <a:t>Périodiquement, interroger les données à partir de la clé</a:t>
            </a:r>
          </a:p>
          <a:p>
            <a:r>
              <a:rPr lang="fr-FR" dirty="0" smtClean="0"/>
              <a:t>Exemple :</a:t>
            </a:r>
          </a:p>
          <a:p>
            <a:pPr marL="0">
              <a:spcAft>
                <a:spcPts val="0"/>
              </a:spcAft>
            </a:pPr>
            <a:r>
              <a:rPr lang="fr-FR" sz="2000" dirty="0">
                <a:latin typeface="Courier New" panose="02070309020205020404" pitchFamily="49" charset="0"/>
                <a:cs typeface="Courier New" panose="02070309020205020404" pitchFamily="49" charset="0"/>
              </a:rPr>
              <a:t>// Création d'un </a:t>
            </a:r>
            <a:r>
              <a:rPr lang="fr-FR" sz="2000" dirty="0" err="1">
                <a:latin typeface="Courier New" panose="02070309020205020404" pitchFamily="49" charset="0"/>
                <a:cs typeface="Courier New" panose="02070309020205020404" pitchFamily="49" charset="0"/>
              </a:rPr>
              <a:t>KTable</a:t>
            </a:r>
            <a:r>
              <a:rPr lang="fr-FR" sz="2000" dirty="0">
                <a:latin typeface="Courier New" panose="02070309020205020404" pitchFamily="49" charset="0"/>
                <a:cs typeface="Courier New" panose="02070309020205020404" pitchFamily="49" charset="0"/>
              </a:rPr>
              <a:t> basé sur le topic 'coursier-disponibles'</a:t>
            </a:r>
          </a:p>
          <a:p>
            <a:pPr marL="0">
              <a:spcAft>
                <a:spcPts val="0"/>
              </a:spcAft>
            </a:pP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coursiersDisponiblesTable</a:t>
            </a:r>
            <a:r>
              <a:rPr lang="fr-FR" sz="2000" dirty="0">
                <a:latin typeface="Courier New" panose="02070309020205020404" pitchFamily="49" charset="0"/>
                <a:cs typeface="Courier New" panose="02070309020205020404" pitchFamily="49" charset="0"/>
              </a:rPr>
              <a:t> = </a:t>
            </a:r>
            <a:r>
              <a:rPr lang="fr-FR" sz="2000" dirty="0" err="1">
                <a:latin typeface="Courier New" panose="02070309020205020404" pitchFamily="49" charset="0"/>
                <a:cs typeface="Courier New" panose="02070309020205020404" pitchFamily="49" charset="0"/>
              </a:rPr>
              <a:t>builder.Table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&gt;("coursier-disponibles",</a:t>
            </a:r>
          </a:p>
          <a:p>
            <a:pPr marL="0">
              <a:spcAft>
                <a:spcPts val="0"/>
              </a:spcAft>
            </a:pP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StringSerDes</a:t>
            </a: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JsonSerDes</a:t>
            </a:r>
            <a:r>
              <a:rPr lang="fr-FR" sz="2000" dirty="0">
                <a:latin typeface="Courier New" panose="02070309020205020404" pitchFamily="49" charset="0"/>
                <a:cs typeface="Courier New" panose="02070309020205020404" pitchFamily="49" charset="0"/>
              </a:rPr>
              <a:t>&lt;</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a:t>
            </a:r>
            <a:endParaRPr lang="fr-FR" sz="2000" dirty="0" smtClean="0">
              <a:latin typeface="Courier New" panose="02070309020205020404" pitchFamily="49" charset="0"/>
              <a:cs typeface="Courier New" panose="02070309020205020404" pitchFamily="49" charset="0"/>
            </a:endParaRPr>
          </a:p>
          <a:p>
            <a:pPr marL="0">
              <a:spcAft>
                <a:spcPts val="0"/>
              </a:spcAft>
            </a:pPr>
            <a:endParaRPr lang="fr-FR" sz="2000" dirty="0" smtClean="0">
              <a:latin typeface="Courier New" panose="02070309020205020404" pitchFamily="49" charset="0"/>
              <a:cs typeface="Courier New" panose="02070309020205020404" pitchFamily="49" charset="0"/>
            </a:endParaRPr>
          </a:p>
          <a:p>
            <a:pPr marL="0">
              <a:spcAft>
                <a:spcPts val="0"/>
              </a:spcAft>
            </a:pPr>
            <a:r>
              <a:rPr lang="fr-FR" sz="2000" dirty="0" err="1" smtClean="0">
                <a:latin typeface="Courier New" panose="02070309020205020404" pitchFamily="49" charset="0"/>
                <a:cs typeface="Courier New" panose="02070309020205020404" pitchFamily="49" charset="0"/>
              </a:rPr>
              <a:t>while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true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p>
          <a:p>
            <a:pPr marL="0">
              <a:spcAft>
                <a:spcPts val="0"/>
              </a:spcAft>
            </a:pPr>
            <a:r>
              <a:rPr lang="fr-FR" sz="2000" dirty="0" smtClean="0">
                <a:latin typeface="Courier New" panose="02070309020205020404" pitchFamily="49" charset="0"/>
                <a:cs typeface="Courier New" panose="02070309020205020404" pitchFamily="49" charset="0"/>
              </a:rPr>
              <a:t>	// </a:t>
            </a:r>
            <a:r>
              <a:rPr lang="fr-FR" sz="2000" dirty="0">
                <a:latin typeface="Courier New" panose="02070309020205020404" pitchFamily="49" charset="0"/>
                <a:cs typeface="Courier New" panose="02070309020205020404" pitchFamily="49" charset="0"/>
              </a:rPr>
              <a:t>Récupérer le </a:t>
            </a:r>
            <a:r>
              <a:rPr lang="fr-FR" sz="2000" dirty="0" smtClean="0">
                <a:latin typeface="Courier New" panose="02070309020205020404" pitchFamily="49" charset="0"/>
                <a:cs typeface="Courier New" panose="02070309020205020404" pitchFamily="49" charset="0"/>
              </a:rPr>
              <a:t>Store local associé à </a:t>
            </a:r>
            <a:r>
              <a:rPr lang="fr-FR" sz="2000" dirty="0">
                <a:latin typeface="Courier New" panose="02070309020205020404" pitchFamily="49" charset="0"/>
                <a:cs typeface="Courier New" panose="02070309020205020404" pitchFamily="49" charset="0"/>
              </a:rPr>
              <a:t>la table</a:t>
            </a: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a:latin typeface="Courier New" panose="02070309020205020404" pitchFamily="49" charset="0"/>
                <a:cs typeface="Courier New" panose="02070309020205020404" pitchFamily="49" charset="0"/>
              </a:rPr>
              <a:t>store = </a:t>
            </a:r>
            <a:r>
              <a:rPr lang="fr-FR" sz="2000" dirty="0" err="1">
                <a:latin typeface="Courier New" panose="02070309020205020404" pitchFamily="49" charset="0"/>
                <a:cs typeface="Courier New" panose="02070309020205020404" pitchFamily="49" charset="0"/>
              </a:rPr>
              <a:t>stream.Store</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coursiersDisponiblesTable.QueryableStoreName</a:t>
            </a:r>
            <a:r>
              <a:rPr lang="fr-FR" sz="2000" dirty="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QueryableStoreTypes.KeyValueStore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smtClean="0">
                <a:latin typeface="Courier New" panose="02070309020205020404" pitchFamily="49" charset="0"/>
                <a:cs typeface="Courier New" panose="02070309020205020404" pitchFamily="49" charset="0"/>
              </a:rPr>
              <a:t>&gt;());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 Requête</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a:t>
            </a:r>
            <a:r>
              <a:rPr lang="fr-FR" sz="2000" dirty="0">
                <a:latin typeface="Courier New" panose="02070309020205020404" pitchFamily="49" charset="0"/>
                <a:cs typeface="Courier New" panose="02070309020205020404" pitchFamily="49" charset="0"/>
              </a:rPr>
              <a:t> = </a:t>
            </a:r>
            <a:r>
              <a:rPr lang="fr-FR" sz="2000" dirty="0" err="1" smtClean="0">
                <a:latin typeface="Courier New" panose="02070309020205020404" pitchFamily="49" charset="0"/>
                <a:cs typeface="Courier New" panose="02070309020205020404" pitchFamily="49" charset="0"/>
              </a:rPr>
              <a:t>store.Get</a:t>
            </a:r>
            <a:r>
              <a:rPr lang="fr-FR" sz="2000" dirty="0" smtClean="0">
                <a:latin typeface="Courier New" panose="02070309020205020404" pitchFamily="49" charset="0"/>
                <a:cs typeface="Courier New" panose="02070309020205020404" pitchFamily="49" charset="0"/>
              </a:rPr>
              <a:t>(</a:t>
            </a:r>
            <a:r>
              <a:rPr lang="fr-FR" sz="2000" dirty="0" err="1" smtClean="0">
                <a:latin typeface="Courier New" panose="02070309020205020404" pitchFamily="49" charset="0"/>
                <a:cs typeface="Courier New" panose="02070309020205020404" pitchFamily="49" charset="0"/>
              </a:rPr>
              <a:t>region</a:t>
            </a: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4041789"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stateful</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16273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dirty="0" err="1">
                <a:solidFill>
                  <a:schemeClr val="tx1"/>
                </a:solidFill>
              </a:rPr>
              <a:t>Streamiz</a:t>
            </a:r>
            <a:endParaRPr lang="fr-FR" dirty="0">
              <a:solidFill>
                <a:schemeClr val="tx1"/>
              </a:solidFill>
            </a:endParaRPr>
          </a:p>
          <a:p>
            <a:pPr lvl="0" indent="-311040" algn="ctr">
              <a:lnSpc>
                <a:spcPct val="95000"/>
              </a:lnSpc>
              <a:spcAft>
                <a:spcPts val="0"/>
              </a:spcAft>
            </a:pPr>
            <a:r>
              <a:rPr lang="fr-FR" b="1" dirty="0" err="1" smtClean="0">
                <a:solidFill>
                  <a:srgbClr val="0D1F63"/>
                </a:solidFill>
              </a:rPr>
              <a:t>ksqlDB</a:t>
            </a:r>
            <a:endParaRPr lang="fr-FR" b="1" dirty="0">
              <a:solidFill>
                <a:srgbClr val="0D1F63"/>
              </a:solidFill>
            </a:endParaRPr>
          </a:p>
        </p:txBody>
      </p:sp>
    </p:spTree>
    <p:extLst>
      <p:ext uri="{BB962C8B-B14F-4D97-AF65-F5344CB8AC3E}">
        <p14:creationId xmlns:p14="http://schemas.microsoft.com/office/powerpoint/2010/main" val="380270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fournit donc une couche d’abstraction SQL permettant de manipuler les </a:t>
            </a:r>
            <a:r>
              <a:rPr lang="fr-FR" i="1" dirty="0" err="1"/>
              <a:t>KTable</a:t>
            </a:r>
            <a:r>
              <a:rPr lang="fr-FR" dirty="0"/>
              <a:t> de </a:t>
            </a:r>
            <a:r>
              <a:rPr lang="fr-FR" i="1" dirty="0" err="1"/>
              <a:t>KafkaStream</a:t>
            </a:r>
            <a:endParaRPr lang="fr-FR" i="1" dirty="0"/>
          </a:p>
          <a:p>
            <a:pPr lvl="0"/>
            <a:r>
              <a:rPr lang="fr-FR" dirty="0" err="1"/>
              <a:t>ksqlDB</a:t>
            </a:r>
            <a:r>
              <a:rPr lang="fr-FR" dirty="0"/>
              <a:t> convertit les requêtes SQL en tâches Kafka </a:t>
            </a:r>
            <a:r>
              <a:rPr lang="fr-FR" dirty="0" err="1"/>
              <a:t>Streams</a:t>
            </a:r>
            <a:r>
              <a:rPr lang="fr-FR" dirty="0"/>
              <a:t> en coulisses. </a:t>
            </a:r>
            <a:endParaRPr lang="fr-FR" dirty="0" smtClean="0"/>
          </a:p>
          <a:p>
            <a:pPr lvl="1"/>
            <a:r>
              <a:rPr lang="fr-FR" dirty="0" smtClean="0"/>
              <a:t>Chaque </a:t>
            </a:r>
            <a:r>
              <a:rPr lang="fr-FR" dirty="0"/>
              <a:t>requête </a:t>
            </a:r>
            <a:r>
              <a:rPr lang="fr-FR" dirty="0" err="1"/>
              <a:t>ksqlDB</a:t>
            </a:r>
            <a:r>
              <a:rPr lang="fr-FR" dirty="0"/>
              <a:t> (par exemple, une CREATE STREAM ou CREATE TABLE) est compilée en un flux Kafka </a:t>
            </a:r>
            <a:r>
              <a:rPr lang="fr-FR" dirty="0" err="1"/>
              <a:t>Streams</a:t>
            </a:r>
            <a:r>
              <a:rPr lang="fr-FR" dirty="0"/>
              <a:t> qui est ensuite exécuté dans le cadre de l'infrastructure </a:t>
            </a:r>
            <a:r>
              <a:rPr lang="fr-FR" dirty="0" err="1"/>
              <a:t>ksqlDB</a:t>
            </a:r>
            <a:r>
              <a:rPr lang="fr-FR" dirty="0" smtClean="0"/>
              <a:t>.</a:t>
            </a:r>
            <a:endParaRPr lang="fr-FR" dirty="0"/>
          </a:p>
        </p:txBody>
      </p:sp>
    </p:spTree>
    <p:extLst>
      <p:ext uri="{BB962C8B-B14F-4D97-AF65-F5344CB8AC3E}">
        <p14:creationId xmlns:p14="http://schemas.microsoft.com/office/powerpoint/2010/main" val="3673285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05542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969580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Démarrage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a:t>Une fois le serveur </a:t>
            </a:r>
            <a:r>
              <a:rPr lang="fr-FR" dirty="0" err="1"/>
              <a:t>ksqlDB</a:t>
            </a:r>
            <a:r>
              <a:rPr lang="fr-FR" dirty="0"/>
              <a:t> démarré, </a:t>
            </a:r>
            <a:r>
              <a:rPr lang="fr-FR" dirty="0" smtClean="0"/>
              <a:t>on peut se </a:t>
            </a:r>
            <a:r>
              <a:rPr lang="fr-FR" dirty="0"/>
              <a:t>connecter à l'interface de ligne de commande et exécuter des requêtes SQL</a:t>
            </a:r>
            <a:r>
              <a:rPr lang="fr-FR" dirty="0" smtClean="0"/>
              <a:t>.</a:t>
            </a:r>
          </a:p>
          <a:p>
            <a:pPr lvl="0"/>
            <a:r>
              <a:rPr lang="fr-FR" dirty="0" smtClean="0"/>
              <a:t>Lister les </a:t>
            </a:r>
            <a:r>
              <a:rPr lang="fr-FR" dirty="0"/>
              <a:t>flux disponibles :</a:t>
            </a:r>
            <a:br>
              <a:rPr lang="fr-FR" dirty="0"/>
            </a:br>
            <a:r>
              <a:rPr lang="fr-FR" b="1" dirty="0">
                <a:solidFill>
                  <a:srgbClr val="0070C0"/>
                </a:solidFill>
                <a:latin typeface="Courier New" panose="02070309020205020404" pitchFamily="49" charset="0"/>
                <a:cs typeface="Courier New" panose="02070309020205020404" pitchFamily="49" charset="0"/>
              </a:rPr>
              <a:t>SHOW STREAMS;</a:t>
            </a:r>
          </a:p>
          <a:p>
            <a:endParaRPr lang="fr-FR" dirty="0" smtClean="0"/>
          </a:p>
          <a:p>
            <a:r>
              <a:rPr lang="fr-FR" dirty="0" smtClean="0"/>
              <a:t>Créer un flux </a:t>
            </a:r>
            <a:r>
              <a:rPr lang="fr-FR" dirty="0"/>
              <a:t>à partir d’un topic :</a:t>
            </a:r>
            <a:br>
              <a:rPr lang="fr-FR" dirty="0"/>
            </a:br>
            <a:r>
              <a:rPr lang="fr-FR" b="1" dirty="0">
                <a:solidFill>
                  <a:srgbClr val="0070C0"/>
                </a:solidFill>
                <a:latin typeface="Courier New" panose="02070309020205020404" pitchFamily="49" charset="0"/>
                <a:cs typeface="Courier New" panose="02070309020205020404" pitchFamily="49" charset="0"/>
              </a:rPr>
              <a:t>CREATE STREAM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BIGINT,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VARCHAR,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VARCHAR)</a:t>
            </a:r>
            <a:br>
              <a:rPr lang="fr-FR" b="1" dirty="0">
                <a:solidFill>
                  <a:srgbClr val="0070C0"/>
                </a:solidFill>
                <a:latin typeface="Courier New" panose="02070309020205020404" pitchFamily="49" charset="0"/>
                <a:cs typeface="Courier New" panose="02070309020205020404" pitchFamily="49" charset="0"/>
              </a:rPr>
            </a:br>
            <a:r>
              <a:rPr lang="fr-FR" b="1" dirty="0">
                <a:solidFill>
                  <a:srgbClr val="0070C0"/>
                </a:solidFill>
                <a:latin typeface="Courier New" panose="02070309020205020404" pitchFamily="49" charset="0"/>
                <a:cs typeface="Courier New" panose="02070309020205020404" pitchFamily="49" charset="0"/>
              </a:rPr>
              <a:t>WITH (KAFKA_TOPIC='</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VALUE_FORMAT='JSON');</a:t>
            </a:r>
          </a:p>
          <a:p>
            <a:endParaRPr lang="fr-FR" dirty="0" smtClean="0"/>
          </a:p>
          <a:p>
            <a:r>
              <a:rPr lang="fr-FR" dirty="0" smtClean="0"/>
              <a:t>Renseigner </a:t>
            </a:r>
            <a:r>
              <a:rPr lang="fr-FR" dirty="0"/>
              <a:t>un flux :</a:t>
            </a:r>
            <a:br>
              <a:rPr lang="fr-FR" dirty="0"/>
            </a:br>
            <a:r>
              <a:rPr lang="fr-FR" b="1" dirty="0">
                <a:solidFill>
                  <a:srgbClr val="0070C0"/>
                </a:solidFill>
                <a:latin typeface="Courier New" panose="02070309020205020404" pitchFamily="49" charset="0"/>
                <a:cs typeface="Courier New" panose="02070309020205020404" pitchFamily="49" charset="0"/>
              </a:rPr>
              <a:t>INSERT INTO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VALUES (1000, 1, 1);</a:t>
            </a:r>
          </a:p>
          <a:p>
            <a:endParaRPr lang="fr-FR" dirty="0" smtClean="0"/>
          </a:p>
          <a:p>
            <a:r>
              <a:rPr lang="fr-FR" dirty="0" smtClean="0"/>
              <a:t>Lister les données d’un flux :</a:t>
            </a:r>
            <a:br>
              <a:rPr lang="fr-FR" dirty="0" smtClean="0"/>
            </a:br>
            <a:r>
              <a:rPr lang="en-US" b="1" dirty="0">
                <a:solidFill>
                  <a:srgbClr val="0070C0"/>
                </a:solidFill>
                <a:latin typeface="Courier New" panose="02070309020205020404" pitchFamily="49" charset="0"/>
                <a:cs typeface="Courier New" panose="02070309020205020404" pitchFamily="49" charset="0"/>
              </a:rPr>
              <a:t>SELECT * FROM </a:t>
            </a:r>
            <a:r>
              <a:rPr lang="en-US" b="1" dirty="0" err="1">
                <a:solidFill>
                  <a:srgbClr val="0070C0"/>
                </a:solidFill>
                <a:latin typeface="Courier New" panose="02070309020205020404" pitchFamily="49" charset="0"/>
                <a:cs typeface="Courier New" panose="02070309020205020404" pitchFamily="49" charset="0"/>
              </a:rPr>
              <a:t>pageviews</a:t>
            </a:r>
            <a:r>
              <a:rPr lang="en-US" b="1" dirty="0">
                <a:solidFill>
                  <a:srgbClr val="0070C0"/>
                </a:solidFill>
                <a:latin typeface="Courier New" panose="02070309020205020404" pitchFamily="49" charset="0"/>
                <a:cs typeface="Courier New" panose="02070309020205020404" pitchFamily="49" charset="0"/>
              </a:rPr>
              <a:t> EMIT CHANGES;</a:t>
            </a:r>
          </a:p>
          <a:p>
            <a:pPr lvl="0"/>
            <a:endParaRPr lang="fr-FR" dirty="0" smtClean="0"/>
          </a:p>
        </p:txBody>
      </p:sp>
    </p:spTree>
    <p:extLst>
      <p:ext uri="{BB962C8B-B14F-4D97-AF65-F5344CB8AC3E}">
        <p14:creationId xmlns:p14="http://schemas.microsoft.com/office/powerpoint/2010/main" val="248722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L’équivalent de l’opérateur </a:t>
            </a:r>
            <a:r>
              <a:rPr lang="fr-FR" dirty="0" err="1" smtClean="0"/>
              <a:t>Filter</a:t>
            </a:r>
            <a:r>
              <a:rPr lang="fr-FR" dirty="0" smtClean="0"/>
              <a:t>() de </a:t>
            </a:r>
            <a:r>
              <a:rPr lang="fr-FR" dirty="0" err="1" smtClean="0"/>
              <a:t>KafkaStream</a:t>
            </a:r>
            <a:r>
              <a:rPr lang="fr-FR" dirty="0" smtClean="0"/>
              <a:t> est la clause WHERE</a:t>
            </a:r>
          </a:p>
          <a:p>
            <a:pPr lvl="0"/>
            <a:r>
              <a:rPr lang="en-US" b="1" dirty="0" smtClean="0">
                <a:solidFill>
                  <a:srgbClr val="0070C0"/>
                </a:solidFill>
                <a:latin typeface="Courier New" panose="02070309020205020404" pitchFamily="49" charset="0"/>
                <a:cs typeface="Courier New" panose="02070309020205020404" pitchFamily="49" charset="0"/>
              </a:rPr>
              <a:t>CREATE </a:t>
            </a:r>
            <a:r>
              <a:rPr lang="en-US" b="1" dirty="0">
                <a:solidFill>
                  <a:srgbClr val="0070C0"/>
                </a:solidFill>
                <a:latin typeface="Courier New" panose="02070309020205020404" pitchFamily="49" charset="0"/>
                <a:cs typeface="Courier New" panose="02070309020205020404" pitchFamily="49" charset="0"/>
              </a:rPr>
              <a:t>STREAM </a:t>
            </a:r>
            <a:r>
              <a:rPr lang="en-US" b="1" dirty="0" err="1">
                <a:solidFill>
                  <a:srgbClr val="0070C0"/>
                </a:solidFill>
                <a:latin typeface="Courier New" panose="02070309020205020404" pitchFamily="49" charset="0"/>
                <a:cs typeface="Courier New" panose="02070309020205020404" pitchFamily="49" charset="0"/>
              </a:rPr>
              <a:t>important_events</a:t>
            </a:r>
            <a:r>
              <a:rPr lang="en-US" b="1" dirty="0">
                <a:solidFill>
                  <a:srgbClr val="0070C0"/>
                </a:solidFill>
                <a:latin typeface="Courier New" panose="02070309020205020404" pitchFamily="49" charset="0"/>
                <a:cs typeface="Courier New" panose="02070309020205020404" pitchFamily="49" charset="0"/>
              </a:rPr>
              <a:t> AS SELECT * 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 WHERE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 'important';</a:t>
            </a:r>
            <a:endParaRPr lang="fr-FR" b="1" dirty="0">
              <a:solidFill>
                <a:srgbClr val="0070C0"/>
              </a:solidFill>
              <a:latin typeface="Courier New" panose="02070309020205020404" pitchFamily="49" charset="0"/>
              <a:cs typeface="Courier New" panose="02070309020205020404" pitchFamily="49" charset="0"/>
            </a:endParaRPr>
          </a:p>
          <a:p>
            <a:endParaRPr lang="fr-FR" dirty="0" smtClean="0"/>
          </a:p>
          <a:p>
            <a:r>
              <a:rPr lang="fr-FR" dirty="0" smtClean="0"/>
              <a:t>L’opérateur </a:t>
            </a:r>
            <a:r>
              <a:rPr lang="fr-FR" dirty="0" err="1" smtClean="0"/>
              <a:t>Map</a:t>
            </a:r>
            <a:r>
              <a:rPr lang="fr-FR" dirty="0" smtClean="0"/>
              <a:t> s’effectue généralement avec des fonctions prédéfinies appliquées sur les colonnes</a:t>
            </a:r>
            <a:br>
              <a:rPr lang="fr-FR" dirty="0" smtClean="0"/>
            </a:br>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uppercase_events</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a:solidFill>
                  <a:srgbClr val="0070C0"/>
                </a:solidFill>
                <a:latin typeface="Courier New" panose="02070309020205020404" pitchFamily="49" charset="0"/>
                <a:cs typeface="Courier New" panose="02070309020205020404" pitchFamily="49" charset="0"/>
              </a:rPr>
              <a:t>UCASE(</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AS </a:t>
            </a:r>
            <a:r>
              <a:rPr lang="en-US" b="1" dirty="0" err="1" smtClean="0">
                <a:solidFill>
                  <a:srgbClr val="0070C0"/>
                </a:solidFill>
                <a:latin typeface="Courier New" panose="02070309020205020404" pitchFamily="49" charset="0"/>
                <a:cs typeface="Courier New" panose="02070309020205020404" pitchFamily="49" charset="0"/>
              </a:rPr>
              <a:t>event_type_upper</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smtClean="0">
                <a:solidFill>
                  <a:srgbClr val="0070C0"/>
                </a:solidFill>
                <a:latin typeface="Courier New" panose="02070309020205020404" pitchFamily="49" charset="0"/>
                <a:cs typeface="Courier New" panose="02070309020205020404" pitchFamily="49" charset="0"/>
              </a:rPr>
              <a:t>;</a:t>
            </a:r>
          </a:p>
          <a:p>
            <a:pPr lvl="0"/>
            <a:endParaRPr lang="fr-FR" dirty="0" smtClean="0"/>
          </a:p>
          <a:p>
            <a:pPr lvl="0"/>
            <a:r>
              <a:rPr lang="fr-FR" dirty="0" smtClean="0"/>
              <a:t>L’opérateur </a:t>
            </a:r>
            <a:r>
              <a:rPr lang="fr-FR" dirty="0" err="1"/>
              <a:t>flatMap</a:t>
            </a:r>
            <a:r>
              <a:rPr lang="fr-FR" dirty="0"/>
              <a:t> peut s’implémenter via des fonctions EXPLODE</a:t>
            </a:r>
          </a:p>
          <a:p>
            <a:pPr lvl="0"/>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exploded_events</a:t>
            </a:r>
            <a:r>
              <a:rPr lang="en-US" b="1" dirty="0">
                <a:solidFill>
                  <a:srgbClr val="0070C0"/>
                </a:solidFill>
                <a:latin typeface="Courier New" panose="02070309020205020404" pitchFamily="49" charset="0"/>
                <a:cs typeface="Courier New" panose="02070309020205020404" pitchFamily="49" charset="0"/>
              </a:rPr>
              <a:t> AS</a:t>
            </a:r>
          </a:p>
          <a:p>
            <a:pPr lvl="0"/>
            <a:r>
              <a:rPr lang="en-US" b="1" dirty="0">
                <a:solidFill>
                  <a:srgbClr val="0070C0"/>
                </a:solidFill>
                <a:latin typeface="Courier New" panose="02070309020205020404" pitchFamily="49" charset="0"/>
                <a:cs typeface="Courier New" panose="02070309020205020404" pitchFamily="49" charset="0"/>
              </a:rPr>
              <a:t>SELECT EXPLODE(SPLIT(</a:t>
            </a:r>
            <a:r>
              <a:rPr lang="en-US" b="1" dirty="0" err="1">
                <a:solidFill>
                  <a:srgbClr val="0070C0"/>
                </a:solidFill>
                <a:latin typeface="Courier New" panose="02070309020205020404" pitchFamily="49" charset="0"/>
                <a:cs typeface="Courier New" panose="02070309020205020404" pitchFamily="49" charset="0"/>
              </a:rPr>
              <a:t>event_ids</a:t>
            </a:r>
            <a:r>
              <a:rPr lang="en-US" b="1" dirty="0">
                <a:solidFill>
                  <a:srgbClr val="0070C0"/>
                </a:solidFill>
                <a:latin typeface="Courier New" panose="02070309020205020404" pitchFamily="49" charset="0"/>
                <a:cs typeface="Courier New" panose="02070309020205020404" pitchFamily="49" charset="0"/>
              </a:rPr>
              <a:t>, ',')) AS </a:t>
            </a:r>
            <a:r>
              <a:rPr lang="en-US" b="1" dirty="0" err="1">
                <a:solidFill>
                  <a:srgbClr val="0070C0"/>
                </a:solidFill>
                <a:latin typeface="Courier New" panose="02070309020205020404" pitchFamily="49" charset="0"/>
                <a:cs typeface="Courier New" panose="02070309020205020404" pitchFamily="49" charset="0"/>
              </a:rPr>
              <a:t>event_id</a:t>
            </a:r>
            <a:endParaRPr lang="en-US" b="1" dirty="0">
              <a:solidFill>
                <a:srgbClr val="0070C0"/>
              </a:solidFill>
              <a:latin typeface="Courier New" panose="02070309020205020404" pitchFamily="49" charset="0"/>
              <a:cs typeface="Courier New" panose="02070309020205020404" pitchFamily="49" charset="0"/>
            </a:endParaRPr>
          </a:p>
          <a:p>
            <a:pPr lvl="0"/>
            <a:r>
              <a:rPr lang="en-US" b="1" dirty="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pPr lvl="0"/>
            <a:endParaRPr lang="fr-FR" dirty="0" smtClean="0"/>
          </a:p>
        </p:txBody>
      </p:sp>
    </p:spTree>
    <p:extLst>
      <p:ext uri="{BB962C8B-B14F-4D97-AF65-F5344CB8AC3E}">
        <p14:creationId xmlns:p14="http://schemas.microsoft.com/office/powerpoint/2010/main" val="2198784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 (2)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r>
              <a:rPr lang="fr-FR" dirty="0" smtClean="0"/>
              <a:t>Les agrégations se font avec GROUP BY et les méthodes d’agrégations classiques </a:t>
            </a:r>
          </a:p>
          <a:p>
            <a:r>
              <a:rPr lang="en-US" b="1" dirty="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user_id</a:t>
            </a:r>
            <a:r>
              <a:rPr lang="en-US" b="1" dirty="0">
                <a:solidFill>
                  <a:srgbClr val="0070C0"/>
                </a:solidFill>
                <a:latin typeface="Courier New" panose="02070309020205020404" pitchFamily="49" charset="0"/>
                <a:cs typeface="Courier New" panose="02070309020205020404" pitchFamily="49" charset="0"/>
              </a:rPr>
              <a:t>, COUNT(*) AS </a:t>
            </a:r>
            <a:r>
              <a:rPr lang="en-US" b="1" dirty="0" err="1">
                <a:solidFill>
                  <a:srgbClr val="0070C0"/>
                </a:solidFill>
                <a:latin typeface="Courier New" panose="02070309020205020404" pitchFamily="49" charset="0"/>
                <a:cs typeface="Courier New" panose="02070309020205020404" pitchFamily="49" charset="0"/>
              </a:rPr>
              <a:t>event_count</a:t>
            </a:r>
            <a:r>
              <a:rPr lang="en-US" b="1" dirty="0">
                <a:solidFill>
                  <a:srgbClr val="0070C0"/>
                </a:solidFill>
                <a:latin typeface="Courier New" panose="02070309020205020404" pitchFamily="49" charset="0"/>
                <a:cs typeface="Courier New" panose="02070309020205020404" pitchFamily="49" charset="0"/>
              </a:rPr>
              <a:t> FROM </a:t>
            </a:r>
            <a:r>
              <a:rPr lang="en-US" b="1" dirty="0" err="1">
                <a:solidFill>
                  <a:srgbClr val="0070C0"/>
                </a:solidFill>
                <a:latin typeface="Courier New" panose="02070309020205020404" pitchFamily="49" charset="0"/>
                <a:cs typeface="Courier New" panose="02070309020205020404" pitchFamily="49" charset="0"/>
              </a:rPr>
              <a:t>event_stream</a:t>
            </a:r>
            <a:r>
              <a:rPr lang="en-US" b="1" dirty="0">
                <a:solidFill>
                  <a:srgbClr val="0070C0"/>
                </a:solidFill>
                <a:latin typeface="Courier New" panose="02070309020205020404" pitchFamily="49" charset="0"/>
                <a:cs typeface="Courier New" panose="02070309020205020404" pitchFamily="49" charset="0"/>
              </a:rPr>
              <a:t> GROUP BY </a:t>
            </a:r>
            <a:r>
              <a:rPr lang="en-US" b="1" dirty="0" err="1">
                <a:solidFill>
                  <a:srgbClr val="0070C0"/>
                </a:solidFill>
                <a:latin typeface="Courier New" panose="02070309020205020404" pitchFamily="49" charset="0"/>
                <a:cs typeface="Courier New" panose="02070309020205020404" pitchFamily="49" charset="0"/>
              </a:rPr>
              <a:t>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100" dirty="0" smtClean="0"/>
          </a:p>
          <a:p>
            <a:r>
              <a:rPr lang="en-US" sz="3100" dirty="0" smtClean="0"/>
              <a:t>Les </a:t>
            </a:r>
            <a:r>
              <a:rPr lang="en-US" sz="3100" dirty="0"/>
              <a:t>jointures :</a:t>
            </a:r>
          </a:p>
          <a:p>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enriched_stream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s.event_id</a:t>
            </a:r>
            <a:r>
              <a:rPr lang="en-US" b="1" dirty="0">
                <a:solidFill>
                  <a:srgbClr val="0070C0"/>
                </a:solidFill>
                <a:latin typeface="Courier New" panose="02070309020205020404" pitchFamily="49" charset="0"/>
                <a:cs typeface="Courier New" panose="02070309020205020404" pitchFamily="49" charset="0"/>
              </a:rPr>
              <a:t>, </a:t>
            </a:r>
            <a:r>
              <a:rPr lang="en-US" b="1" dirty="0" err="1" smtClean="0">
                <a:solidFill>
                  <a:srgbClr val="0070C0"/>
                </a:solidFill>
                <a:latin typeface="Courier New" panose="02070309020205020404" pitchFamily="49" charset="0"/>
                <a:cs typeface="Courier New" panose="02070309020205020404" pitchFamily="49" charset="0"/>
              </a:rPr>
              <a:t>u.user_name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events_stream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LEFT </a:t>
            </a:r>
            <a:r>
              <a:rPr lang="en-US" b="1" dirty="0">
                <a:solidFill>
                  <a:srgbClr val="0070C0"/>
                </a:solidFill>
                <a:latin typeface="Courier New" panose="02070309020205020404" pitchFamily="49" charset="0"/>
                <a:cs typeface="Courier New" panose="02070309020205020404" pitchFamily="49" charset="0"/>
              </a:rPr>
              <a:t>JOIN </a:t>
            </a:r>
            <a:r>
              <a:rPr lang="en-US" b="1" dirty="0" err="1">
                <a:solidFill>
                  <a:srgbClr val="0070C0"/>
                </a:solidFill>
                <a:latin typeface="Courier New" panose="02070309020205020404" pitchFamily="49" charset="0"/>
                <a:cs typeface="Courier New" panose="02070309020205020404" pitchFamily="49" charset="0"/>
              </a:rPr>
              <a:t>users_table</a:t>
            </a:r>
            <a:r>
              <a:rPr lang="en-US" b="1" dirty="0">
                <a:solidFill>
                  <a:srgbClr val="0070C0"/>
                </a:solidFill>
                <a:latin typeface="Courier New" panose="02070309020205020404" pitchFamily="49" charset="0"/>
                <a:cs typeface="Courier New" panose="02070309020205020404" pitchFamily="49" charset="0"/>
              </a:rPr>
              <a:t> u ON </a:t>
            </a:r>
            <a:r>
              <a:rPr lang="en-US" b="1" dirty="0" err="1">
                <a:solidFill>
                  <a:srgbClr val="0070C0"/>
                </a:solidFill>
                <a:latin typeface="Courier New" panose="02070309020205020404" pitchFamily="49" charset="0"/>
                <a:cs typeface="Courier New" panose="02070309020205020404" pitchFamily="49" charset="0"/>
              </a:rPr>
              <a:t>s.user_id</a:t>
            </a:r>
            <a:r>
              <a:rPr lang="en-US" b="1" dirty="0">
                <a:solidFill>
                  <a:srgbClr val="0070C0"/>
                </a:solidFill>
                <a:latin typeface="Courier New" panose="02070309020205020404" pitchFamily="49" charset="0"/>
                <a:cs typeface="Courier New" panose="02070309020205020404" pitchFamily="49" charset="0"/>
              </a:rPr>
              <a:t> = </a:t>
            </a:r>
            <a:r>
              <a:rPr lang="en-US" b="1" dirty="0" err="1">
                <a:solidFill>
                  <a:srgbClr val="0070C0"/>
                </a:solidFill>
                <a:latin typeface="Courier New" panose="02070309020205020404" pitchFamily="49" charset="0"/>
                <a:cs typeface="Courier New" panose="02070309020205020404" pitchFamily="49" charset="0"/>
              </a:rPr>
              <a:t>u.user_id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000" dirty="0" smtClean="0"/>
          </a:p>
          <a:p>
            <a:r>
              <a:rPr lang="en-US" sz="3000" dirty="0" smtClean="0"/>
              <a:t>Les </a:t>
            </a:r>
            <a:r>
              <a:rPr lang="en-US" sz="3000" dirty="0" err="1"/>
              <a:t>fenêtres</a:t>
            </a:r>
            <a:r>
              <a:rPr lang="en-US" sz="3000" dirty="0"/>
              <a:t> </a:t>
            </a:r>
            <a:r>
              <a:rPr lang="en-US" sz="3000" dirty="0" err="1"/>
              <a:t>temporelles</a:t>
            </a:r>
            <a:r>
              <a:rPr lang="en-US" sz="3000" dirty="0"/>
              <a:t> :</a:t>
            </a:r>
          </a:p>
          <a:p>
            <a:r>
              <a:rPr lang="en-US" b="1" dirty="0">
                <a:solidFill>
                  <a:srgbClr val="0070C0"/>
                </a:solidFill>
                <a:latin typeface="Courier New" panose="02070309020205020404" pitchFamily="49" charset="0"/>
                <a:cs typeface="Courier New" panose="02070309020205020404" pitchFamily="49" charset="0"/>
              </a:rPr>
              <a:t>SELECT COUNT(*), WINDOWSTART AS </a:t>
            </a:r>
            <a:r>
              <a:rPr lang="en-US" b="1" dirty="0" err="1">
                <a:solidFill>
                  <a:srgbClr val="0070C0"/>
                </a:solidFill>
                <a:latin typeface="Courier New" panose="02070309020205020404" pitchFamily="49" charset="0"/>
                <a:cs typeface="Courier New" panose="02070309020205020404" pitchFamily="49" charset="0"/>
              </a:rPr>
              <a:t>start_time</a:t>
            </a:r>
            <a:r>
              <a:rPr lang="en-US" b="1" dirty="0">
                <a:solidFill>
                  <a:srgbClr val="0070C0"/>
                </a:solidFill>
                <a:latin typeface="Courier New" panose="02070309020205020404" pitchFamily="49" charset="0"/>
                <a:cs typeface="Courier New" panose="02070309020205020404" pitchFamily="49" charset="0"/>
              </a:rPr>
              <a:t>, WINDOWEND AS </a:t>
            </a:r>
            <a:r>
              <a:rPr lang="en-US" b="1" dirty="0" err="1" smtClean="0">
                <a:solidFill>
                  <a:srgbClr val="0070C0"/>
                </a:solidFill>
                <a:latin typeface="Courier New" panose="02070309020205020404" pitchFamily="49" charset="0"/>
                <a:cs typeface="Courier New" panose="02070309020205020404" pitchFamily="49" charset="0"/>
              </a:rPr>
              <a:t>end_time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smtClean="0">
                <a:solidFill>
                  <a:srgbClr val="0070C0"/>
                </a:solidFill>
                <a:latin typeface="Courier New" panose="02070309020205020404" pitchFamily="49" charset="0"/>
                <a:cs typeface="Courier New" panose="02070309020205020404" pitchFamily="49" charset="0"/>
              </a:rPr>
              <a:t>events_stream</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WINDOW </a:t>
            </a:r>
            <a:r>
              <a:rPr lang="en-US" b="1" dirty="0">
                <a:solidFill>
                  <a:srgbClr val="0070C0"/>
                </a:solidFill>
                <a:latin typeface="Courier New" panose="02070309020205020404" pitchFamily="49" charset="0"/>
                <a:cs typeface="Courier New" panose="02070309020205020404" pitchFamily="49" charset="0"/>
              </a:rPr>
              <a:t>TUMBLING (SIZE 10 </a:t>
            </a:r>
            <a:r>
              <a:rPr lang="en-US" b="1" dirty="0" smtClean="0">
                <a:solidFill>
                  <a:srgbClr val="0070C0"/>
                </a:solidFill>
                <a:latin typeface="Courier New" panose="02070309020205020404" pitchFamily="49" charset="0"/>
                <a:cs typeface="Courier New" panose="02070309020205020404" pitchFamily="49" charset="0"/>
              </a:rPr>
              <a:t>MINUTES)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GROUP </a:t>
            </a:r>
            <a:r>
              <a:rPr lang="en-US" b="1" dirty="0">
                <a:solidFill>
                  <a:srgbClr val="0070C0"/>
                </a:solidFill>
                <a:latin typeface="Courier New" panose="02070309020205020404" pitchFamily="49" charset="0"/>
                <a:cs typeface="Courier New" panose="02070309020205020404" pitchFamily="49" charset="0"/>
              </a:rPr>
              <a:t>BY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endParaRPr lang="fr-FR" b="1" dirty="0">
              <a:solidFill>
                <a:srgbClr val="0070C0"/>
              </a:solidFill>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2634352"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8</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kSQLDb</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99906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name="page2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64280"/>
                </a:solidFill>
              </a:rP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ksqlDB</a:t>
            </a:r>
          </a:p>
        </p:txBody>
      </p:sp>
      <p:sp>
        <p:nvSpPr>
          <p:cNvPr id="3" name="Espace réservé du texte 2"/>
          <p:cNvSpPr txBox="1">
            <a:spLocks noGrp="1"/>
          </p:cNvSpPr>
          <p:nvPr>
            <p:ph type="body" idx="4294967295"/>
          </p:nvPr>
        </p:nvSpPr>
        <p:spPr/>
        <p:txBody>
          <a:bodyPr vert="horz">
            <a:normAutofit fontScale="77500" lnSpcReduction="20000"/>
          </a:bodyPr>
          <a:lstStyle/>
          <a:p>
            <a:endParaRPr lang="fr-FR" dirty="0" smtClean="0"/>
          </a:p>
          <a:p>
            <a:endParaRPr lang="fr-FR" dirty="0"/>
          </a:p>
          <a:p>
            <a:endParaRPr lang="fr-FR" dirty="0" smtClean="0"/>
          </a:p>
          <a:p>
            <a:endParaRPr lang="fr-FR" dirty="0"/>
          </a:p>
          <a:p>
            <a:endParaRPr lang="fr-FR" dirty="0" smtClean="0"/>
          </a:p>
          <a:p>
            <a:endParaRPr lang="fr-FR" dirty="0" smtClean="0"/>
          </a:p>
          <a:p>
            <a:r>
              <a:rPr lang="fr-FR" dirty="0" smtClean="0"/>
              <a:t>Intégration via </a:t>
            </a:r>
          </a:p>
          <a:p>
            <a:pPr marL="457200" indent="-457200">
              <a:buFont typeface="Arial" panose="020B0604020202020204" pitchFamily="34" charset="0"/>
              <a:buChar char="•"/>
            </a:pPr>
            <a:r>
              <a:rPr lang="fr-FR" dirty="0" smtClean="0"/>
              <a:t>API REST et </a:t>
            </a:r>
            <a:r>
              <a:rPr lang="fr-FR" dirty="0" err="1" smtClean="0"/>
              <a:t>ksqlCli</a:t>
            </a:r>
            <a:endParaRPr lang="fr-FR" dirty="0" smtClean="0"/>
          </a:p>
          <a:p>
            <a:pPr marL="457200" indent="-457200">
              <a:buFont typeface="Arial" panose="020B0604020202020204" pitchFamily="34" charset="0"/>
              <a:buChar char="•"/>
            </a:pPr>
            <a:r>
              <a:rPr lang="fr-FR" dirty="0" smtClean="0"/>
              <a:t>Librairies : Clients Java, Python, </a:t>
            </a:r>
            <a:r>
              <a:rPr lang="fr-FR" dirty="0" err="1" smtClean="0"/>
              <a:t>NodeJS</a:t>
            </a:r>
            <a:endParaRPr lang="fr-FR" dirty="0"/>
          </a:p>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103742" y="2261880"/>
            <a:ext cx="5154597" cy="28994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name="page2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Différentes alternatives supportées pour la sécurité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clients vers les brokers via SSL ou SASL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entre contrôleurs Kraft OU des brokers vers </a:t>
            </a:r>
            <a:r>
              <a:rPr lang="fr-FR" sz="3200" i="1">
                <a:solidFill>
                  <a:srgbClr val="000000"/>
                </a:solidFill>
                <a:latin typeface="Tahoma" pitchFamily="34"/>
                <a:cs typeface="Lucida Sans Unicode" pitchFamily="34"/>
              </a:rPr>
              <a:t>Zookeeper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Cryptage des données transférées avec les clients/brokers via TLS/SSL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Autorisation des opérations read/write/create/delete/... par client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Possibilité d’intégration avec d’autres mécanismes d’authentification et d’autorisation</a:t>
            </a:r>
          </a:p>
          <a:p>
            <a:pPr lvl="0"/>
            <a:r>
              <a:rPr lang="fr-FR"/>
              <a:t>Naturellement, dégradation des performances avec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name="page2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Listeners</a:t>
            </a:r>
          </a:p>
        </p:txBody>
      </p:sp>
      <p:sp>
        <p:nvSpPr>
          <p:cNvPr id="3" name="Espace réservé du texte 2"/>
          <p:cNvSpPr txBox="1">
            <a:spLocks noGrp="1"/>
          </p:cNvSpPr>
          <p:nvPr>
            <p:ph type="body" idx="4294967295"/>
          </p:nvPr>
        </p:nvSpPr>
        <p:spPr/>
        <p:txBody>
          <a:bodyPr vert="horz"/>
          <a:lstStyle/>
          <a:p>
            <a:pPr lvl="0"/>
            <a:r>
              <a:rPr lang="fr-FR"/>
              <a:t>Chaque serveur doit définir l'ensemble des </a:t>
            </a:r>
            <a:r>
              <a:rPr lang="fr-FR" i="1"/>
              <a:t>listeners</a:t>
            </a:r>
            <a:r>
              <a:rPr lang="fr-FR"/>
              <a:t> utilisés pour recevoir les requêtes des clients ainsi que des autres serveurs.</a:t>
            </a:r>
          </a:p>
          <a:p>
            <a:pPr lvl="0"/>
            <a:r>
              <a:rPr lang="fr-FR"/>
              <a:t>Chaque listener peut être configuré pour authentifier les clients et pour garantir que le trafic entre le serveur et le client est crypté.</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name="page2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Combinaisons des protocoles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Chaque protocole combine une couche de transport (PLAINTEXT ou SSL) avec une couche d'authentification optionnelle (SSL ou SASL)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PLAIN_TEXT</a:t>
            </a:r>
            <a:r>
              <a:rPr lang="fr-FR" sz="3200">
                <a:solidFill>
                  <a:srgbClr val="000000"/>
                </a:solidFill>
                <a:latin typeface="Tahoma" pitchFamily="34"/>
                <a:cs typeface="Lucida Sans Unicode" pitchFamily="34"/>
              </a:rPr>
              <a:t> : En clair sans authentification. Ne convient qu'à une utilisation au sein de réseaux privés pour le traitement de données non sensibles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SSL</a:t>
            </a:r>
            <a:r>
              <a:rPr lang="fr-FR" sz="3200">
                <a:solidFill>
                  <a:srgbClr val="000000"/>
                </a:solidFill>
                <a:latin typeface="Tahoma" pitchFamily="34"/>
                <a:cs typeface="Lucida Sans Unicode" pitchFamily="34"/>
              </a:rPr>
              <a:t> : Couche de transport SSL avec authentification client SSL en option. Convient pour une utilisation dans réseaux non sécurisés car l'authentification client et serveur ainsi que le chiffrement sont prise en charge.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a:t>
            </a:r>
            <a:r>
              <a:rPr lang="fr-FR" sz="3200">
                <a:solidFill>
                  <a:srgbClr val="000000"/>
                </a:solidFill>
                <a:latin typeface="Tahoma" pitchFamily="34"/>
                <a:cs typeface="Lucida Sans Unicode" pitchFamily="34"/>
              </a:rPr>
              <a:t>_</a:t>
            </a:r>
            <a:r>
              <a:rPr lang="fr-FR" sz="3200" b="1" i="1">
                <a:solidFill>
                  <a:srgbClr val="064280"/>
                </a:solidFill>
                <a:latin typeface="Tahoma" pitchFamily="34"/>
                <a:cs typeface="Lucida Sans Unicode" pitchFamily="34"/>
              </a:rPr>
              <a:t>PLAINTEXT</a:t>
            </a:r>
            <a:r>
              <a:rPr lang="fr-FR" sz="3200">
                <a:solidFill>
                  <a:srgbClr val="000000"/>
                </a:solidFill>
                <a:latin typeface="Tahoma" pitchFamily="34"/>
                <a:cs typeface="Lucida Sans Unicode" pitchFamily="34"/>
              </a:rPr>
              <a:t> : Couche de transport PLAINTEXT avec authentification client SASL. Ne prend pas en charge le cryptage et convient donc uniquement pour une utilisation dans des réseaux privés.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SASL_SSL</a:t>
            </a:r>
            <a:r>
              <a:rPr lang="fr-FR" sz="3200">
                <a:solidFill>
                  <a:srgbClr val="000000"/>
                </a:solidFill>
                <a:latin typeface="Tahoma" pitchFamily="34"/>
                <a:cs typeface="Lucida Sans Unicode" pitchFamily="34"/>
              </a:rPr>
              <a:t> : Couche de transport SSL avec authentification SASL. Convient pour une utilisation dans des réseaux non sécurisés.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name="page2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listeners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Les listeners sont déclarés via la propriété </a:t>
            </a:r>
            <a:r>
              <a:rPr lang="fr-FR" b="1" i="1">
                <a:solidFill>
                  <a:srgbClr val="0D1F63"/>
                </a:solidFill>
              </a:rPr>
              <a:t>listeners </a:t>
            </a:r>
            <a:r>
              <a:rPr lang="fr-FR"/>
              <a:t>:</a:t>
            </a:r>
          </a:p>
          <a:p>
            <a:pPr lvl="0"/>
            <a:r>
              <a:rPr lang="fr-FR" sz="2800">
                <a:latin typeface="Courier New" pitchFamily="49"/>
              </a:rPr>
              <a:t>{LISTENER_NAME}://:{port}</a:t>
            </a:r>
          </a:p>
          <a:p>
            <a:pPr lvl="0"/>
            <a:r>
              <a:rPr lang="fr-FR"/>
              <a:t>Ou LISTENER_NAME est un nom descriptif</a:t>
            </a:r>
          </a:p>
          <a:p>
            <a:pPr lvl="0"/>
            <a:r>
              <a:rPr lang="fr-FR"/>
              <a:t>Exemple :</a:t>
            </a:r>
          </a:p>
          <a:p>
            <a:pPr lvl="0"/>
            <a:r>
              <a:rPr lang="fr-FR" sz="2800">
                <a:latin typeface="Courier New" pitchFamily="49"/>
              </a:rPr>
              <a:t>  listeners=CLIENT://:9092,BROKER://:9095</a:t>
            </a:r>
          </a:p>
          <a:p>
            <a:pPr lvl="0"/>
            <a:endParaRPr lang="fr-FR"/>
          </a:p>
          <a:p>
            <a:pPr lvl="0"/>
            <a:r>
              <a:rPr lang="fr-FR"/>
              <a:t>Le protocole utilisé pour chaque listener est spécifié dans la propriété </a:t>
            </a:r>
            <a:r>
              <a:rPr lang="fr-FR" b="1" i="1">
                <a:solidFill>
                  <a:srgbClr val="0D1F63"/>
                </a:solidFill>
              </a:rPr>
              <a:t>listener.security.protocol.map</a:t>
            </a:r>
          </a:p>
          <a:p>
            <a:pPr lvl="0"/>
            <a:r>
              <a:rPr lang="fr-FR"/>
              <a:t>Exemple : </a:t>
            </a:r>
            <a:r>
              <a:rPr lang="fr-FR" sz="2800">
                <a:latin typeface="Courier New" pitchFamily="49"/>
              </a:rPr>
              <a:t>listener.security.protocol.map=CLIENT:SSL,BROKER:PLAINTEXT</a:t>
            </a:r>
          </a:p>
          <a:p>
            <a:pPr lvl="0"/>
            <a:r>
              <a:rPr lang="fr-FR"/>
              <a:t>Les protocoles supportés sont : </a:t>
            </a:r>
            <a:r>
              <a:rPr lang="fr-FR" i="1"/>
              <a:t>PLAINTEXT, SSL, SASL_PLAINTEXT, SASL_SSL</a:t>
            </a:r>
          </a:p>
          <a:p>
            <a:pPr lvl="0"/>
            <a:r>
              <a:rPr lang="fr-FR"/>
              <a:t>Il faut déclarer les listener utilisés pour la communication inter broker via </a:t>
            </a:r>
            <a:r>
              <a:rPr lang="fr-FR" b="1" i="1">
                <a:solidFill>
                  <a:srgbClr val="0D1F63"/>
                </a:solidFill>
              </a:rPr>
              <a:t>inter.broker.listener.name </a:t>
            </a:r>
            <a:r>
              <a:rPr lang="fr-FR"/>
              <a:t>et</a:t>
            </a:r>
            <a:r>
              <a:rPr lang="fr-FR" b="1" i="1">
                <a:solidFill>
                  <a:srgbClr val="0D1F63"/>
                </a:solidFill>
              </a:rPr>
              <a:t> controller.listener.names</a:t>
            </a:r>
          </a:p>
        </p:txBody>
      </p:sp>
      <p:sp>
        <p:nvSpPr>
          <p:cNvPr id="4" name="ZoneTexte 3"/>
          <p:cNvSpPr txBox="1"/>
          <p:nvPr/>
        </p:nvSpPr>
        <p:spPr>
          <a:xfrm>
            <a:off x="577440" y="6983999"/>
            <a:ext cx="47268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9.1 : Séparation des listeners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name="page2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b="1">
                <a:solidFill>
                  <a:srgbClr val="064280"/>
                </a:solidFill>
              </a:rP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name="page2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Certificats</a:t>
            </a:r>
          </a:p>
        </p:txBody>
      </p:sp>
      <p:sp>
        <p:nvSpPr>
          <p:cNvPr id="3" name="Espace réservé du texte 2"/>
          <p:cNvSpPr txBox="1">
            <a:spLocks noGrp="1"/>
          </p:cNvSpPr>
          <p:nvPr>
            <p:ph type="body" idx="4294967295"/>
          </p:nvPr>
        </p:nvSpPr>
        <p:spPr/>
        <p:txBody>
          <a:bodyPr vert="horz"/>
          <a:lstStyle/>
          <a:p>
            <a:pPr lvl="0"/>
            <a:r>
              <a:rPr lang="fr-FR"/>
              <a:t>SSL pour le cryptage et l’authentification</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68000" y="3311999"/>
            <a:ext cx="7528320" cy="3796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name="page2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TLS et Vérification d’hôte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Les certificats des brokers doivent contenir le nom d'hôte du broker en tant que nom alternatif du sujet (SAN) extension ou comme nom commun (CN) pour permettre aux clients de vérifier l'hôte du serveur.</a:t>
            </a:r>
          </a:p>
          <a:p>
            <a:pPr lvl="0"/>
            <a:r>
              <a:rPr lang="fr-FR"/>
              <a:t>Les certificats génériques utilisant les wildcards peuvent être utilisés pour simplifier l'administration en utilisant le même keystore pour tous les brokers d'un domaine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name="page2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broker</a:t>
            </a:r>
          </a:p>
        </p:txBody>
      </p:sp>
      <p:sp>
        <p:nvSpPr>
          <p:cNvPr id="3" name="Espace réservé du texte 2"/>
          <p:cNvSpPr txBox="1">
            <a:spLocks noGrp="1"/>
          </p:cNvSpPr>
          <p:nvPr>
            <p:ph type="body" idx="4294967295"/>
          </p:nvPr>
        </p:nvSpPr>
        <p:spPr/>
        <p:txBody>
          <a:bodyPr vert="horz"/>
          <a:lstStyle/>
          <a:p>
            <a:pPr lvl="0"/>
            <a:r>
              <a:rPr lang="fr-FR" i="1"/>
              <a:t>server.properties</a:t>
            </a:r>
            <a:r>
              <a:rPr lang="fr-FR"/>
              <a:t> :</a:t>
            </a:r>
          </a:p>
          <a:p>
            <a:pPr lvl="0"/>
            <a:r>
              <a:rPr lang="fr-FR" sz="2400">
                <a:latin typeface="Courier New" pitchFamily="49"/>
              </a:rPr>
              <a:t>listeners=PLAINTEXT://host.name:port,SSL://host.name:port</a:t>
            </a:r>
          </a:p>
          <a:p>
            <a:pPr lvl="0"/>
            <a:endParaRPr lang="fr-FR">
              <a:latin typeface="Courier New" pitchFamily="49"/>
            </a:endParaRPr>
          </a:p>
          <a:p>
            <a:pPr lvl="0">
              <a:lnSpc>
                <a:spcPct val="100000"/>
              </a:lnSpc>
              <a:spcAft>
                <a:spcPts val="567"/>
              </a:spcAft>
            </a:pPr>
            <a:r>
              <a:rPr lang="fr-FR" sz="1600">
                <a:latin typeface="Courier New" pitchFamily="49"/>
              </a:rPr>
              <a:t>ssl.keystore.location=/home/ubuntu/ssl/server.keystore.jks</a:t>
            </a:r>
          </a:p>
          <a:p>
            <a:pPr lvl="0">
              <a:lnSpc>
                <a:spcPct val="100000"/>
              </a:lnSpc>
              <a:spcAft>
                <a:spcPts val="567"/>
              </a:spcAft>
            </a:pPr>
            <a:r>
              <a:rPr lang="fr-FR" sz="1600">
                <a:latin typeface="Courier New" pitchFamily="49"/>
              </a:rPr>
              <a:t>ssl.keystore.password=servpass</a:t>
            </a:r>
          </a:p>
          <a:p>
            <a:pPr lvl="0">
              <a:lnSpc>
                <a:spcPct val="100000"/>
              </a:lnSpc>
              <a:spcAft>
                <a:spcPts val="567"/>
              </a:spcAft>
            </a:pPr>
            <a:r>
              <a:rPr lang="fr-FR" sz="1600">
                <a:latin typeface="Courier New" pitchFamily="49"/>
              </a:rPr>
              <a:t>ssl.key.password=servpass</a:t>
            </a:r>
          </a:p>
          <a:p>
            <a:pPr lvl="0">
              <a:lnSpc>
                <a:spcPct val="100000"/>
              </a:lnSpc>
              <a:spcAft>
                <a:spcPts val="567"/>
              </a:spcAft>
            </a:pPr>
            <a:r>
              <a:rPr lang="fr-FR" sz="1600">
                <a:latin typeface="Courier New" pitchFamily="49"/>
              </a:rPr>
              <a:t>ssl.truststore.location=/home/ubuntu/ssl/server.truststore.jks</a:t>
            </a:r>
          </a:p>
          <a:p>
            <a:pPr lvl="0">
              <a:lnSpc>
                <a:spcPct val="100000"/>
              </a:lnSpc>
              <a:spcAft>
                <a:spcPts val="567"/>
              </a:spcAft>
            </a:pPr>
            <a:r>
              <a:rPr lang="fr-FR" sz="1600">
                <a:latin typeface="Courier New" pitchFamily="49"/>
              </a:rPr>
              <a:t>ssl.truststore.password=servpass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name="page2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clients</a:t>
            </a:r>
          </a:p>
        </p:txBody>
      </p:sp>
      <p:sp>
        <p:nvSpPr>
          <p:cNvPr id="3" name="Espace réservé du texte 2"/>
          <p:cNvSpPr txBox="1">
            <a:spLocks noGrp="1"/>
          </p:cNvSpPr>
          <p:nvPr>
            <p:ph type="body" idx="4294967295"/>
          </p:nvPr>
        </p:nvSpPr>
        <p:spPr/>
        <p:txBody>
          <a:bodyPr vert="horz"/>
          <a:lstStyle/>
          <a:p>
            <a:pPr lvl="0">
              <a:lnSpc>
                <a:spcPct val="100000"/>
              </a:lnSpc>
              <a:spcAft>
                <a:spcPts val="567"/>
              </a:spcAft>
            </a:pPr>
            <a:r>
              <a:rPr lang="fr-FR" sz="2400">
                <a:latin typeface="Courier New" pitchFamily="49"/>
              </a:rPr>
              <a:t>security.protocol=SSL</a:t>
            </a:r>
          </a:p>
          <a:p>
            <a:pPr lvl="0">
              <a:lnSpc>
                <a:spcPct val="100000"/>
              </a:lnSpc>
              <a:spcAft>
                <a:spcPts val="567"/>
              </a:spcAft>
            </a:pPr>
            <a:r>
              <a:rPr lang="fr-FR" sz="2400">
                <a:latin typeface="Courier New" pitchFamily="49"/>
              </a:rPr>
              <a:t>ssl.truststore.location=/var/private/ssl/client.truststore.jks</a:t>
            </a:r>
          </a:p>
          <a:p>
            <a:pPr lvl="0">
              <a:lnSpc>
                <a:spcPct val="100000"/>
              </a:lnSpc>
              <a:spcAft>
                <a:spcPts val="567"/>
              </a:spcAft>
            </a:pPr>
            <a:r>
              <a:rPr lang="fr-FR" sz="2400">
                <a:latin typeface="Courier New" pitchFamily="49"/>
              </a:rPr>
              <a:t>ssl.truststore.password=clipass</a:t>
            </a: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name="page2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Authentification des clients via SSL</a:t>
            </a:r>
          </a:p>
        </p:txBody>
      </p:sp>
      <p:sp>
        <p:nvSpPr>
          <p:cNvPr id="3" name="Espace réservé du texte 2"/>
          <p:cNvSpPr txBox="1">
            <a:spLocks noGrp="1"/>
          </p:cNvSpPr>
          <p:nvPr>
            <p:ph type="body" idx="4294967295"/>
          </p:nvPr>
        </p:nvSpPr>
        <p:spPr/>
        <p:txBody>
          <a:bodyPr vert="horz"/>
          <a:lstStyle/>
          <a:p>
            <a:pPr lvl="0"/>
            <a:r>
              <a:rPr lang="fr-FR"/>
              <a:t>Si l'authentification du client est requise, un </a:t>
            </a:r>
            <a:r>
              <a:rPr lang="fr-FR" i="1"/>
              <a:t>keystore</a:t>
            </a:r>
            <a:r>
              <a:rPr lang="fr-FR"/>
              <a:t> doit également être créé et la configuration de </a:t>
            </a:r>
            <a:r>
              <a:rPr lang="fr-FR" i="1"/>
              <a:t>client.properties</a:t>
            </a:r>
            <a:r>
              <a:rPr lang="fr-FR"/>
              <a:t> doit contenir :</a:t>
            </a:r>
          </a:p>
          <a:p>
            <a:pPr lvl="0">
              <a:lnSpc>
                <a:spcPct val="100000"/>
              </a:lnSpc>
              <a:spcAft>
                <a:spcPts val="283"/>
              </a:spcAft>
            </a:pPr>
            <a:r>
              <a:rPr lang="fr-FR" sz="2000">
                <a:latin typeface="Courier New" pitchFamily="49"/>
              </a:rPr>
              <a:t>ssl.keystore.location=/var/private/client.keystore.jks</a:t>
            </a:r>
          </a:p>
          <a:p>
            <a:pPr lvl="0">
              <a:lnSpc>
                <a:spcPct val="100000"/>
              </a:lnSpc>
              <a:spcAft>
                <a:spcPts val="283"/>
              </a:spcAft>
            </a:pPr>
            <a:r>
              <a:rPr lang="fr-FR" sz="2000">
                <a:latin typeface="Courier New" pitchFamily="49"/>
              </a:rPr>
              <a:t>ssl.keystore.password=test1234</a:t>
            </a:r>
          </a:p>
          <a:p>
            <a:pPr lvl="0">
              <a:lnSpc>
                <a:spcPct val="100000"/>
              </a:lnSpc>
              <a:spcAft>
                <a:spcPts val="283"/>
              </a:spcAft>
            </a:pPr>
            <a:r>
              <a:rPr lang="fr-FR" sz="2000">
                <a:latin typeface="Courier New" pitchFamily="49"/>
              </a:rPr>
              <a:t>ssl.key.password=test1234</a:t>
            </a:r>
          </a:p>
        </p:txBody>
      </p:sp>
      <p:sp>
        <p:nvSpPr>
          <p:cNvPr id="4" name="ZoneTexte 3"/>
          <p:cNvSpPr txBox="1"/>
          <p:nvPr/>
        </p:nvSpPr>
        <p:spPr>
          <a:xfrm>
            <a:off x="577080" y="6983999"/>
            <a:ext cx="4223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9.2 : Mise en place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a:t>
            </a:r>
            <a:r>
              <a:rPr lang="fr-FR" i="1"/>
              <a:t>Kafka</a:t>
            </a:r>
          </a:p>
          <a:p>
            <a:pPr lvl="0" indent="-311040" algn="ctr">
              <a:lnSpc>
                <a:spcPct val="95000"/>
              </a:lnSpc>
              <a:spcAft>
                <a:spcPts val="0"/>
              </a:spcAft>
            </a:pPr>
            <a:r>
              <a:rPr lang="fr-FR"/>
              <a:t>Cas d’usage</a:t>
            </a:r>
          </a:p>
          <a:p>
            <a:pPr lvl="0" indent="-311040" algn="ctr">
              <a:lnSpc>
                <a:spcPct val="95000"/>
              </a:lnSpc>
              <a:spcAft>
                <a:spcPts val="0"/>
              </a:spcAft>
            </a:pPr>
            <a:r>
              <a:rPr lang="fr-FR" b="1">
                <a:solidFill>
                  <a:srgbClr val="0D1F63"/>
                </a:solidFill>
              </a:rPr>
              <a:t>Concepts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name="page2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b="1">
                <a:solidFill>
                  <a:srgbClr val="064280"/>
                </a:solidFill>
              </a:rP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name="page2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i="1"/>
              <a:t>Simple Authentication and Security Layer</a:t>
            </a:r>
            <a:r>
              <a:rPr lang="fr-FR"/>
              <a:t> pour </a:t>
            </a:r>
            <a:r>
              <a:rPr lang="fr-FR" b="1">
                <a:solidFill>
                  <a:srgbClr val="0D1F63"/>
                </a:solidFill>
              </a:rPr>
              <a:t>l’authentification</a:t>
            </a:r>
          </a:p>
          <a:p>
            <a:pPr lvl="0"/>
            <a:r>
              <a:rPr lang="fr-FR"/>
              <a:t>Kafka utilise JAAS pour la configuration SASL.</a:t>
            </a:r>
          </a:p>
          <a:p>
            <a:pPr lvl="0"/>
            <a:r>
              <a:rPr lang="fr-FR"/>
              <a:t>Mécanismes: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GSSAPI: Kerberos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SCRAM-SHA-256, SCRAM-SHA-512: hashed passwords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PLAIN:  username/password en clair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OAUTHBEARER (Depuis Kafka 3.x)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name="page2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JAAS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 configuration JAAS s’effectue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via un </a:t>
            </a:r>
            <a:r>
              <a:rPr lang="fr-FR" sz="3200" b="1">
                <a:solidFill>
                  <a:srgbClr val="3465A4"/>
                </a:solidFill>
                <a:latin typeface="Tahoma" pitchFamily="34"/>
                <a:cs typeface="Lucida Sans Unicode" pitchFamily="34"/>
              </a:rPr>
              <a:t>fichier jaas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propriété JVM </a:t>
            </a:r>
            <a:r>
              <a:rPr lang="fr-FR" sz="3200" b="1" i="1">
                <a:solidFill>
                  <a:srgbClr val="3465A4"/>
                </a:solidFill>
                <a:latin typeface="Tahoma" pitchFamily="34"/>
                <a:cs typeface="Lucida Sans Unicode" pitchFamily="34"/>
              </a:rPr>
              <a:t>java.security.auth.login.config</a:t>
            </a:r>
            <a:r>
              <a:rPr lang="fr-FR" sz="3200">
                <a:solidFill>
                  <a:srgbClr val="000000"/>
                </a:solidFill>
                <a:latin typeface="Tahoma" pitchFamily="34"/>
                <a:cs typeface="Lucida Sans Unicode" pitchFamily="34"/>
              </a:rPr>
              <a:t> référence l’emplacement du fichier:</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contient une section </a:t>
            </a:r>
            <a:r>
              <a:rPr lang="fr-FR" sz="3200" b="1" i="1">
                <a:solidFill>
                  <a:srgbClr val="3465A4"/>
                </a:solidFill>
                <a:latin typeface="Tahoma" pitchFamily="34"/>
                <a:cs typeface="Lucida Sans Unicode" pitchFamily="34"/>
              </a:rPr>
              <a:t>KafkaServer</a:t>
            </a:r>
            <a:r>
              <a:rPr lang="fr-FR" sz="3200">
                <a:solidFill>
                  <a:srgbClr val="000000"/>
                </a:solidFill>
                <a:latin typeface="Tahoma" pitchFamily="34"/>
                <a:cs typeface="Lucida Sans Unicode" pitchFamily="34"/>
              </a:rPr>
              <a:t> pour l’authentification auprès d’un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par la propriété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 </a:t>
            </a:r>
            <a:r>
              <a:rPr lang="fr-FR" sz="1600" b="1">
                <a:solidFill>
                  <a:srgbClr val="3465A4"/>
                </a:solidFill>
                <a:latin typeface="Tahoma" pitchFamily="34"/>
                <a:cs typeface="Lucida Sans Unicode" pitchFamily="34"/>
              </a:rPr>
              <a:t>listener.name.&lt;listener-name&gt;.&lt;mechanism&gt;.sasl.jaas.config</a:t>
            </a:r>
          </a:p>
          <a:p>
            <a:pPr lvl="0"/>
            <a:endParaRPr lang="fr-FR" sz="1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name="page2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 JAAS</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L’exemple suivant définit 2 utilisateurs admin et alice  qui pourront accéder au broker et l’identité avec laquelle le broker initiera les requêtes inter-broker</a:t>
            </a:r>
          </a:p>
          <a:p>
            <a:pPr lvl="0">
              <a:lnSpc>
                <a:spcPct val="100000"/>
              </a:lnSpc>
              <a:spcAft>
                <a:spcPts val="283"/>
              </a:spcAft>
            </a:pPr>
            <a:r>
              <a:rPr lang="fr-FR" sz="1800">
                <a:latin typeface="Courier New" pitchFamily="49"/>
              </a:rPr>
              <a:t>KafkaServer {</a:t>
            </a:r>
          </a:p>
          <a:p>
            <a:pPr lvl="0">
              <a:lnSpc>
                <a:spcPct val="100000"/>
              </a:lnSpc>
              <a:spcAft>
                <a:spcPts val="283"/>
              </a:spcAft>
            </a:pPr>
            <a:r>
              <a:rPr lang="fr-FR" sz="1800">
                <a:latin typeface="Courier New" pitchFamily="49"/>
              </a:rPr>
              <a:t>    org.apache.kafka.common.security.plain.PlainLoginModule required</a:t>
            </a:r>
          </a:p>
          <a:p>
            <a:pPr lvl="0">
              <a:lnSpc>
                <a:spcPct val="100000"/>
              </a:lnSpc>
              <a:spcAft>
                <a:spcPts val="283"/>
              </a:spcAft>
            </a:pPr>
            <a:r>
              <a:rPr lang="fr-FR" sz="1800">
                <a:latin typeface="Courier New" pitchFamily="49"/>
              </a:rPr>
              <a:t>    username="admin"</a:t>
            </a:r>
          </a:p>
          <a:p>
            <a:pPr lvl="0">
              <a:lnSpc>
                <a:spcPct val="100000"/>
              </a:lnSpc>
              <a:spcAft>
                <a:spcPts val="283"/>
              </a:spcAft>
            </a:pPr>
            <a:r>
              <a:rPr lang="fr-FR" sz="1800">
                <a:latin typeface="Courier New" pitchFamily="49"/>
              </a:rPr>
              <a:t>    password="admin-secret"</a:t>
            </a:r>
          </a:p>
          <a:p>
            <a:pPr lvl="0">
              <a:lnSpc>
                <a:spcPct val="100000"/>
              </a:lnSpc>
              <a:spcAft>
                <a:spcPts val="283"/>
              </a:spcAft>
            </a:pPr>
            <a:r>
              <a:rPr lang="fr-FR" sz="1800">
                <a:latin typeface="Courier New" pitchFamily="49"/>
              </a:rPr>
              <a:t>    user_admin="admin-secret"</a:t>
            </a:r>
          </a:p>
          <a:p>
            <a:pPr lvl="0">
              <a:lnSpc>
                <a:spcPct val="100000"/>
              </a:lnSpc>
              <a:spcAft>
                <a:spcPts val="283"/>
              </a:spcAft>
            </a:pPr>
            <a:r>
              <a:rPr lang="fr-FR" sz="1800">
                <a:latin typeface="Courier New" pitchFamily="49"/>
              </a:rPr>
              <a:t>    user_alice="alice-secret";</a:t>
            </a:r>
          </a:p>
          <a:p>
            <a:pPr lvl="0">
              <a:lnSpc>
                <a:spcPct val="100000"/>
              </a:lnSpc>
              <a:spcAft>
                <a:spcPts val="283"/>
              </a:spcAft>
            </a:pPr>
            <a:r>
              <a:rPr lang="fr-FR" sz="1800">
                <a:latin typeface="Courier New" pitchFamily="49"/>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name="page2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Propriété </a:t>
            </a:r>
            <a:r>
              <a:rPr lang="fr-FR" i="1"/>
              <a:t>sasl.jaas.config</a:t>
            </a:r>
          </a:p>
        </p:txBody>
      </p:sp>
      <p:sp>
        <p:nvSpPr>
          <p:cNvPr id="3" name="Espace réservé du texte 2"/>
          <p:cNvSpPr txBox="1">
            <a:spLocks noGrp="1"/>
          </p:cNvSpPr>
          <p:nvPr>
            <p:ph type="body" idx="4294967295"/>
          </p:nvPr>
        </p:nvSpPr>
        <p:spPr/>
        <p:txBody>
          <a:bodyPr vert="horz"/>
          <a:lstStyle/>
          <a:p>
            <a:pPr lvl="0"/>
            <a:r>
              <a:rPr lang="fr-FR"/>
              <a:t>La configuration JAAS peut également s’effectuer dans les propriétés Kafka</a:t>
            </a:r>
          </a:p>
          <a:p>
            <a:pPr lvl="0"/>
            <a:r>
              <a:rPr lang="fr-FR"/>
              <a:t>L’exemple suivant configure le listener SASL_SSL utilisant le mécanisme scram-sha-256</a:t>
            </a:r>
          </a:p>
          <a:p>
            <a:pPr lvl="0">
              <a:lnSpc>
                <a:spcPct val="100000"/>
              </a:lnSpc>
              <a:spcAft>
                <a:spcPts val="283"/>
              </a:spcAft>
            </a:pPr>
            <a:r>
              <a:rPr lang="fr-FR" sz="1800">
                <a:latin typeface="Courier New" pitchFamily="49"/>
              </a:rPr>
              <a:t>listener.name.</a:t>
            </a:r>
            <a:r>
              <a:rPr lang="fr-FR" sz="1800" b="1">
                <a:solidFill>
                  <a:srgbClr val="3465A4"/>
                </a:solidFill>
                <a:latin typeface="Courier New" pitchFamily="49"/>
              </a:rPr>
              <a:t>sasl_ssl.scram-sha-256.sasl</a:t>
            </a:r>
            <a:r>
              <a:rPr lang="fr-FR" sz="1800">
                <a:latin typeface="Courier New" pitchFamily="49"/>
              </a:rPr>
              <a:t>.jaas.config=org.apache.kafka.common.security.scram.ScramLoginModule required \</a:t>
            </a:r>
          </a:p>
          <a:p>
            <a:pPr lvl="0">
              <a:lnSpc>
                <a:spcPct val="100000"/>
              </a:lnSpc>
              <a:spcAft>
                <a:spcPts val="283"/>
              </a:spcAft>
            </a:pPr>
            <a:r>
              <a:rPr lang="fr-FR" sz="1800">
                <a:latin typeface="Courier New" pitchFamily="49"/>
              </a:rPr>
              <a:t>    username="admin" \</a:t>
            </a:r>
          </a:p>
          <a:p>
            <a:pPr lvl="0">
              <a:lnSpc>
                <a:spcPct val="100000"/>
              </a:lnSpc>
              <a:spcAft>
                <a:spcPts val="283"/>
              </a:spcAft>
            </a:pPr>
            <a:r>
              <a:rPr lang="fr-FR" sz="1800">
                <a:latin typeface="Courier New" pitchFamily="49"/>
              </a:rPr>
              <a:t>    password="admin-secret";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name="page2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Mécanismes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SASL/Kerberos</a:t>
            </a:r>
            <a:r>
              <a:rPr lang="fr-FR"/>
              <a:t> : Nécessite un serveur (Active Directory par exemple), d’y créer les Principals représentant les brokers. Tous les hosts kafka doivent être atteignables via leur FQDNs</a:t>
            </a:r>
          </a:p>
          <a:p>
            <a:pPr lvl="0"/>
            <a:r>
              <a:rPr lang="fr-FR" b="1" i="1">
                <a:solidFill>
                  <a:srgbClr val="0D1F63"/>
                </a:solidFill>
              </a:rPr>
              <a:t>SASL/PLAIN</a:t>
            </a:r>
            <a:r>
              <a:rPr lang="fr-FR"/>
              <a:t> est un mécanisme simple d'authentification par login/mot de passe. Il doit être utilisé avec TLS. Kafka fournit une implémentation par défaut qui peut être étendue pour la production</a:t>
            </a:r>
          </a:p>
          <a:p>
            <a:pPr lvl="0"/>
            <a:r>
              <a:rPr lang="fr-FR" b="1" i="1">
                <a:solidFill>
                  <a:srgbClr val="0D1F63"/>
                </a:solidFill>
              </a:rPr>
              <a:t>SASL/SCRAM (256/512)</a:t>
            </a:r>
            <a:r>
              <a:rPr lang="fr-FR"/>
              <a:t> (Salted Challenge Response Authentication Mechanism) : Mot de passe haché stocké dans Zookeeper</a:t>
            </a:r>
          </a:p>
          <a:p>
            <a:pPr lvl="0"/>
            <a:r>
              <a:rPr lang="fr-FR" b="1" i="1">
                <a:solidFill>
                  <a:srgbClr val="0D1F63"/>
                </a:solidFill>
              </a:rPr>
              <a:t>SASL/OAUTHBEARER</a:t>
            </a:r>
            <a:r>
              <a:rPr lang="fr-FR"/>
              <a:t> : Basé sur oAuth2 mais pas adapté à la production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name="page2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PLAIN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1. Configurer le fichier JAAS</a:t>
            </a:r>
          </a:p>
          <a:p>
            <a:pPr lvl="0">
              <a:lnSpc>
                <a:spcPct val="100000"/>
              </a:lnSpc>
              <a:spcAft>
                <a:spcPts val="283"/>
              </a:spcAft>
            </a:pPr>
            <a:r>
              <a:rPr lang="fr-FR"/>
              <a:t>2. Passer l'emplacement du fichier de configuration JAAS en tant que paramètre JVM à chaque broker </a:t>
            </a:r>
            <a:br>
              <a:rPr lang="fr-FR"/>
            </a:br>
            <a:r>
              <a:rPr lang="fr-FR" sz="2200">
                <a:latin typeface="Courier New" pitchFamily="49"/>
              </a:rPr>
              <a:t>-Djava.security.auth.login.config=/etc/kafka/kafka_server_jaas.conf</a:t>
            </a:r>
          </a:p>
          <a:p>
            <a:pPr lvl="0">
              <a:lnSpc>
                <a:spcPct val="100000"/>
              </a:lnSpc>
              <a:spcAft>
                <a:spcPts val="283"/>
              </a:spcAft>
            </a:pPr>
            <a:endParaRPr lang="fr-FR" sz="2200">
              <a:latin typeface="Courier New" pitchFamily="49"/>
            </a:endParaRPr>
          </a:p>
          <a:p>
            <a:pPr lvl="0"/>
            <a:r>
              <a:rPr lang="fr-FR"/>
              <a:t>3. Configurer SASL dans </a:t>
            </a:r>
            <a:r>
              <a:rPr lang="fr-FR" i="1"/>
              <a:t>server.properties</a:t>
            </a:r>
          </a:p>
          <a:p>
            <a:pPr lvl="0">
              <a:lnSpc>
                <a:spcPct val="100000"/>
              </a:lnSpc>
              <a:spcAft>
                <a:spcPts val="283"/>
              </a:spcAft>
            </a:pPr>
            <a:r>
              <a:rPr lang="fr-FR" sz="2200">
                <a:latin typeface="Courier New" pitchFamily="49"/>
              </a:rPr>
              <a:t>listeners=SASL_SSL://host.name:port</a:t>
            </a:r>
          </a:p>
          <a:p>
            <a:pPr lvl="0">
              <a:lnSpc>
                <a:spcPct val="100000"/>
              </a:lnSpc>
              <a:spcAft>
                <a:spcPts val="283"/>
              </a:spcAft>
            </a:pPr>
            <a:r>
              <a:rPr lang="fr-FR" sz="2200">
                <a:latin typeface="Courier New" pitchFamily="49"/>
              </a:rPr>
              <a:t>security.inter.broker.protocol=SASL_SSL</a:t>
            </a:r>
          </a:p>
          <a:p>
            <a:pPr lvl="0">
              <a:lnSpc>
                <a:spcPct val="100000"/>
              </a:lnSpc>
              <a:spcAft>
                <a:spcPts val="283"/>
              </a:spcAft>
            </a:pPr>
            <a:r>
              <a:rPr lang="fr-FR" sz="2200">
                <a:latin typeface="Courier New" pitchFamily="49"/>
              </a:rPr>
              <a:t>sasl.mechanism.inter.broker.protocol=PLAIN</a:t>
            </a:r>
          </a:p>
          <a:p>
            <a:pPr lvl="0">
              <a:lnSpc>
                <a:spcPct val="100000"/>
              </a:lnSpc>
              <a:spcAft>
                <a:spcPts val="283"/>
              </a:spcAft>
            </a:pPr>
            <a:r>
              <a:rPr lang="fr-FR" sz="2200">
                <a:latin typeface="Courier New" pitchFamily="49"/>
              </a:rPr>
              <a:t>sasl.enabled.mechanisms=PLAIN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name="page2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client</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Créer le fichier Jaas</a:t>
            </a:r>
          </a:p>
          <a:p>
            <a:pPr lvl="0"/>
            <a:r>
              <a:rPr lang="fr-FR" sz="2800">
                <a:latin typeface="Courier New" pitchFamily="49"/>
              </a:rPr>
              <a:t>KafkaClient {</a:t>
            </a:r>
          </a:p>
          <a:p>
            <a:pPr lvl="0"/>
            <a:r>
              <a:rPr lang="fr-FR" sz="2800">
                <a:latin typeface="Courier New" pitchFamily="49"/>
              </a:rPr>
              <a:t>  org.apache.kafka.common.security.plain.PlainLoginModule required</a:t>
            </a:r>
            <a:br>
              <a:rPr lang="fr-FR" sz="2800">
                <a:latin typeface="Courier New" pitchFamily="49"/>
              </a:rPr>
            </a:br>
            <a:r>
              <a:rPr lang="fr-FR" sz="2800">
                <a:latin typeface="Courier New" pitchFamily="49"/>
              </a:rPr>
              <a:t>username="alice"</a:t>
            </a:r>
            <a:br>
              <a:rPr lang="fr-FR" sz="2800">
                <a:latin typeface="Courier New" pitchFamily="49"/>
              </a:rPr>
            </a:br>
            <a:r>
              <a:rPr lang="fr-FR" sz="2800">
                <a:latin typeface="Courier New" pitchFamily="49"/>
              </a:rPr>
              <a:t>password="alice-secret"</a:t>
            </a:r>
          </a:p>
          <a:p>
            <a:pPr lvl="0"/>
            <a:r>
              <a:rPr lang="fr-FR" sz="2800">
                <a:latin typeface="Courier New" pitchFamily="49"/>
              </a:rPr>
              <a:t>} ;</a:t>
            </a:r>
          </a:p>
          <a:p>
            <a:pPr lvl="0"/>
            <a:endParaRPr lang="fr-FR"/>
          </a:p>
          <a:p>
            <a:pPr lvl="0"/>
            <a:r>
              <a:rPr lang="fr-FR"/>
              <a:t>Ajouter un paramètre JVM</a:t>
            </a:r>
          </a:p>
          <a:p>
            <a:pPr lvl="0"/>
            <a:r>
              <a:rPr lang="fr-FR" sz="2600">
                <a:latin typeface="Courier New" pitchFamily="49"/>
              </a:rPr>
              <a:t>-Djava.security.auth.login.config=/home/ubuntu/ssl/client_jaas.conf</a:t>
            </a:r>
          </a:p>
          <a:p>
            <a:pPr lvl="0"/>
            <a:r>
              <a:rPr lang="fr-FR" i="1"/>
              <a:t>client.properties</a:t>
            </a:r>
          </a:p>
          <a:p>
            <a:pPr lvl="0">
              <a:lnSpc>
                <a:spcPct val="100000"/>
              </a:lnSpc>
              <a:spcAft>
                <a:spcPts val="567"/>
              </a:spcAft>
            </a:pPr>
            <a:r>
              <a:rPr lang="fr-FR" sz="2800">
                <a:latin typeface="Courier New" pitchFamily="49"/>
              </a:rPr>
              <a:t> security.protocol=SASL_SSL</a:t>
            </a:r>
          </a:p>
          <a:p>
            <a:pPr lvl="0">
              <a:lnSpc>
                <a:spcPct val="100000"/>
              </a:lnSpc>
              <a:spcAft>
                <a:spcPts val="567"/>
              </a:spcAft>
            </a:pPr>
            <a:r>
              <a:rPr lang="fr-FR" sz="2800">
                <a:latin typeface="Courier New" pitchFamily="49"/>
              </a:rPr>
              <a:t> sasl.mechanisms=PLAIN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name="page2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 PLAIN en production</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Doit être utilisé avec SSL</a:t>
            </a:r>
          </a:p>
          <a:p>
            <a:pPr lvl="0"/>
            <a:r>
              <a:rPr lang="fr-FR"/>
              <a:t>Possibilité d’éviter de stocker des mots de passe clairs en configurant des </a:t>
            </a:r>
            <a:r>
              <a:rPr lang="fr-FR" i="1"/>
              <a:t>callback handler</a:t>
            </a:r>
            <a:r>
              <a:rPr lang="fr-FR"/>
              <a:t> qui obtiennent le nom d'utilisateur et le mot de passe d'une source externe via :</a:t>
            </a:r>
            <a:br>
              <a:rPr lang="fr-FR"/>
            </a:br>
            <a:r>
              <a:rPr lang="fr-FR" b="1" i="1">
                <a:solidFill>
                  <a:srgbClr val="0D1F63"/>
                </a:solidFill>
              </a:rPr>
              <a:t>sasl.server.callback.handler.class</a:t>
            </a:r>
            <a:r>
              <a:rPr lang="fr-FR"/>
              <a:t> </a:t>
            </a:r>
            <a:br>
              <a:rPr lang="fr-FR"/>
            </a:br>
            <a:r>
              <a:rPr lang="fr-FR"/>
              <a:t>et </a:t>
            </a:r>
            <a:br>
              <a:rPr lang="fr-FR"/>
            </a:br>
            <a:r>
              <a:rPr lang="fr-FR" b="1" i="1">
                <a:solidFill>
                  <a:srgbClr val="0D1F63"/>
                </a:solidFill>
              </a:rPr>
              <a:t>sasl.client.callback.handler.class.</a:t>
            </a:r>
          </a:p>
          <a:p>
            <a:pPr lvl="0"/>
            <a:r>
              <a:rPr lang="fr-FR"/>
              <a:t>Possibilité d’intégrer des </a:t>
            </a:r>
            <a:r>
              <a:rPr lang="fr-FR" i="1"/>
              <a:t>callback handler</a:t>
            </a:r>
            <a:r>
              <a:rPr lang="fr-FR"/>
              <a:t> utilisant des serveurs d'authentification externes pour la vérification du mot de passe via</a:t>
            </a:r>
            <a:r>
              <a:rPr lang="fr-FR" b="1" i="1">
                <a:solidFill>
                  <a:srgbClr val="0D1F63"/>
                </a:solidFill>
              </a:rPr>
              <a:t> </a:t>
            </a:r>
            <a:br>
              <a:rPr lang="fr-FR" b="1" i="1">
                <a:solidFill>
                  <a:srgbClr val="0D1F63"/>
                </a:solidFill>
              </a:rPr>
            </a:br>
            <a:r>
              <a:rPr lang="fr-FR" b="1" i="1">
                <a:solidFill>
                  <a:srgbClr val="0D1F63"/>
                </a:solidFill>
              </a:rPr>
              <a:t>sasl.server.callback.handler.class</a:t>
            </a:r>
          </a:p>
        </p:txBody>
      </p:sp>
      <p:sp>
        <p:nvSpPr>
          <p:cNvPr id="4" name="ZoneTexte 3"/>
          <p:cNvSpPr txBox="1"/>
          <p:nvPr/>
        </p:nvSpPr>
        <p:spPr>
          <a:xfrm>
            <a:off x="577440" y="6983999"/>
            <a:ext cx="5612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9.3 : Authentification SASL/PLAIN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name="page2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Configuration des </a:t>
            </a:r>
            <a:r>
              <a:rPr lang="fr-FR" dirty="0" err="1"/>
              <a:t>listeners</a:t>
            </a:r>
            <a:endParaRPr lang="fr-FR" dirty="0"/>
          </a:p>
          <a:p>
            <a:pPr lvl="0" indent="-311040" algn="ctr">
              <a:lnSpc>
                <a:spcPct val="95000"/>
              </a:lnSpc>
              <a:spcAft>
                <a:spcPts val="0"/>
              </a:spcAft>
            </a:pPr>
            <a:r>
              <a:rPr lang="fr-FR" dirty="0"/>
              <a:t>SSL/TLS</a:t>
            </a:r>
          </a:p>
          <a:p>
            <a:pPr lvl="0" indent="-311040" algn="ctr">
              <a:lnSpc>
                <a:spcPct val="95000"/>
              </a:lnSpc>
              <a:spcAft>
                <a:spcPts val="0"/>
              </a:spcAft>
            </a:pPr>
            <a:r>
              <a:rPr lang="fr-FR" dirty="0"/>
              <a:t>Authentification via SASL</a:t>
            </a:r>
          </a:p>
          <a:p>
            <a:pPr lvl="0" indent="-311040" algn="ctr">
              <a:lnSpc>
                <a:spcPct val="95000"/>
              </a:lnSpc>
              <a:spcAft>
                <a:spcPts val="0"/>
              </a:spcAft>
            </a:pPr>
            <a:r>
              <a:rPr lang="fr-FR" b="1" dirty="0" err="1">
                <a:solidFill>
                  <a:srgbClr val="064280"/>
                </a:solidFill>
              </a:rPr>
              <a:t>ACLs</a:t>
            </a:r>
            <a:endParaRPr lang="fr-FR" b="1" dirty="0">
              <a:solidFill>
                <a:srgbClr val="064280"/>
              </a:solidFill>
            </a:endParaRPr>
          </a:p>
          <a:p>
            <a:pPr lvl="0" indent="-311040" algn="ctr">
              <a:lnSpc>
                <a:spcPct val="95000"/>
              </a:lnSpc>
              <a:spcAft>
                <a:spcPts val="0"/>
              </a:spcAft>
            </a:pPr>
            <a:r>
              <a:rPr lang="fr-FR" dirty="0"/>
              <a:t>Quotas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Concepts de base</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Kafka s’exécute en </a:t>
            </a:r>
            <a:r>
              <a:rPr lang="fr-FR" b="1" i="1">
                <a:solidFill>
                  <a:srgbClr val="0D1F63"/>
                </a:solidFill>
              </a:rPr>
              <a:t>cluster</a:t>
            </a:r>
            <a:r>
              <a:rPr lang="fr-FR"/>
              <a:t> sur un ou plusieurs serveurs (</a:t>
            </a:r>
            <a:r>
              <a:rPr lang="fr-FR" b="1" i="1">
                <a:solidFill>
                  <a:srgbClr val="0D1F63"/>
                </a:solidFill>
              </a:rPr>
              <a:t>brokers</a:t>
            </a:r>
            <a:r>
              <a:rPr lang="fr-FR"/>
              <a:t>) pouvant être déployés dans différents data-center.</a:t>
            </a:r>
          </a:p>
          <a:p>
            <a:pPr lvl="0"/>
            <a:endParaRPr lang="fr-FR"/>
          </a:p>
          <a:p>
            <a:pPr lvl="0"/>
            <a:r>
              <a:rPr lang="fr-FR"/>
              <a:t>Le cluster Kafka </a:t>
            </a:r>
            <a:br>
              <a:rPr lang="fr-FR"/>
            </a:br>
            <a:r>
              <a:rPr lang="fr-FR"/>
              <a:t>stocke des flux d'enregistrements : les </a:t>
            </a:r>
            <a:r>
              <a:rPr lang="fr-FR" b="1" i="1">
                <a:solidFill>
                  <a:srgbClr val="0D1F63"/>
                </a:solidFill>
              </a:rPr>
              <a:t>records</a:t>
            </a:r>
            <a:r>
              <a:rPr lang="fr-FR"/>
              <a:t> </a:t>
            </a:r>
            <a:br>
              <a:rPr lang="fr-FR"/>
            </a:br>
            <a:r>
              <a:rPr lang="fr-FR"/>
              <a:t>dans des rubriques : les </a:t>
            </a:r>
            <a:r>
              <a:rPr lang="fr-FR" b="1" i="1">
                <a:solidFill>
                  <a:srgbClr val="0D1F63"/>
                </a:solidFill>
              </a:rPr>
              <a:t>topics</a:t>
            </a:r>
            <a:r>
              <a:rPr lang="fr-FR"/>
              <a:t> .</a:t>
            </a:r>
          </a:p>
          <a:p>
            <a:pPr lvl="0"/>
            <a:endParaRPr lang="fr-FR"/>
          </a:p>
          <a:p>
            <a:pPr lvl="0"/>
            <a:r>
              <a:rPr lang="fr-FR"/>
              <a:t>Chaque enregistrement se compose d'une clé éventuelle, d'une valeur et d'un horodatage.</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name="page2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Kafka gèrent le contrôle d'accès à l'aide d'une API définie par l’interface </a:t>
            </a:r>
            <a:r>
              <a:rPr lang="fr-FR" i="1"/>
              <a:t>org.apache.kafka.server.authorizer.Authorizer</a:t>
            </a:r>
          </a:p>
          <a:p>
            <a:pPr lvl="0"/>
            <a:r>
              <a:rPr lang="fr-FR"/>
              <a:t>L’implémentation est configurée via la propriété : </a:t>
            </a:r>
            <a:r>
              <a:rPr lang="fr-FR" b="1" i="1">
                <a:solidFill>
                  <a:srgbClr val="064280"/>
                </a:solidFill>
              </a:rPr>
              <a:t>authorizer.class.name</a:t>
            </a:r>
          </a:p>
          <a:p>
            <a:pPr lvl="0"/>
            <a:r>
              <a:rPr lang="fr-FR"/>
              <a:t>Kafka fournit 2 implémentations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Zookeeper, </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kafka.security.authorizer.AclAuthorizer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kraft mode</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org.apache.kafka.metadata.authorizer.StandardAuthorizer</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endParaRPr lang="fr-FR" sz="320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name="page2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Dés lors que les ACLs sont activées, les contrôleurs doivent s’identifier pour communiquer.</a:t>
            </a:r>
          </a:p>
          <a:p>
            <a:pPr lvl="0"/>
            <a:r>
              <a:rPr lang="fr-FR"/>
              <a:t>Par exemple pour SASL_PLAIN :</a:t>
            </a:r>
          </a:p>
          <a:p>
            <a:pPr lvl="0">
              <a:lnSpc>
                <a:spcPct val="100000"/>
              </a:lnSpc>
              <a:spcAft>
                <a:spcPts val="283"/>
              </a:spcAft>
            </a:pPr>
            <a:r>
              <a:rPr lang="fr-FR">
                <a:latin typeface="Courier New" pitchFamily="49"/>
              </a:rPr>
              <a:t>controller.listener.names=CONTROLLER</a:t>
            </a:r>
          </a:p>
          <a:p>
            <a:pPr lvl="0">
              <a:lnSpc>
                <a:spcPct val="100000"/>
              </a:lnSpc>
              <a:spcAft>
                <a:spcPts val="283"/>
              </a:spcAft>
            </a:pPr>
            <a:r>
              <a:rPr lang="fr-FR">
                <a:latin typeface="Courier New" pitchFamily="49"/>
              </a:rPr>
              <a:t>listener.security.protocol.map=CONTROLLER:SASL_SSL,…</a:t>
            </a:r>
          </a:p>
          <a:p>
            <a:pPr lvl="0">
              <a:lnSpc>
                <a:spcPct val="100000"/>
              </a:lnSpc>
              <a:spcAft>
                <a:spcPts val="283"/>
              </a:spcAft>
            </a:pPr>
            <a:r>
              <a:rPr lang="fr-FR">
                <a:latin typeface="Courier New" pitchFamily="49"/>
              </a:rPr>
              <a:t>sasl.mechanism.controller.protocol=PLAIN</a:t>
            </a:r>
          </a:p>
          <a:p>
            <a:pPr lvl="0"/>
            <a:endParaRPr lang="fr-FR"/>
          </a:p>
          <a:p>
            <a:pPr lvl="0"/>
            <a:r>
              <a:rPr lang="fr-FR"/>
              <a:t>Le fichier JAAS contient une section pour le contrôleur préfixé avec le nom du listener</a:t>
            </a:r>
          </a:p>
          <a:p>
            <a:pPr lvl="0">
              <a:lnSpc>
                <a:spcPct val="100000"/>
              </a:lnSpc>
              <a:spcAft>
                <a:spcPts val="283"/>
              </a:spcAft>
            </a:pPr>
            <a:r>
              <a:rPr lang="fr-FR" sz="2800">
                <a:latin typeface="Courier New" pitchFamily="49"/>
              </a:rPr>
              <a:t>controller.KafkaServer {</a:t>
            </a:r>
          </a:p>
          <a:p>
            <a:pPr lvl="0">
              <a:lnSpc>
                <a:spcPct val="100000"/>
              </a:lnSpc>
              <a:spcAft>
                <a:spcPts val="283"/>
              </a:spcAft>
            </a:pPr>
            <a:r>
              <a:rPr lang="fr-FR" sz="2800">
                <a:latin typeface="Courier New" pitchFamily="49"/>
              </a:rPr>
              <a:t>    org.apache.kafka.common.security.plain.PlainLoginModule required</a:t>
            </a:r>
          </a:p>
          <a:p>
            <a:pPr lvl="0">
              <a:lnSpc>
                <a:spcPct val="100000"/>
              </a:lnSpc>
              <a:spcAft>
                <a:spcPts val="283"/>
              </a:spcAft>
            </a:pPr>
            <a:r>
              <a:rPr lang="fr-FR" sz="2800">
                <a:latin typeface="Courier New" pitchFamily="49"/>
              </a:rPr>
              <a:t>    username="admin"</a:t>
            </a:r>
          </a:p>
          <a:p>
            <a:pPr lvl="0">
              <a:lnSpc>
                <a:spcPct val="100000"/>
              </a:lnSpc>
              <a:spcAft>
                <a:spcPts val="283"/>
              </a:spcAft>
            </a:pPr>
            <a:r>
              <a:rPr lang="fr-FR" sz="2800">
                <a:latin typeface="Courier New" pitchFamily="49"/>
              </a:rPr>
              <a:t>    password="admin-secret"</a:t>
            </a:r>
          </a:p>
          <a:p>
            <a:pPr lvl="0">
              <a:lnSpc>
                <a:spcPct val="100000"/>
              </a:lnSpc>
              <a:spcAft>
                <a:spcPts val="283"/>
              </a:spcAft>
            </a:pPr>
            <a:r>
              <a:rPr lang="fr-FR" sz="2800">
                <a:latin typeface="Courier New" pitchFamily="49"/>
              </a:rPr>
              <a:t>    user_admin="admin-secret";</a:t>
            </a:r>
          </a:p>
          <a:p>
            <a:pPr lvl="0">
              <a:lnSpc>
                <a:spcPct val="100000"/>
              </a:lnSpc>
              <a:spcAft>
                <a:spcPts val="283"/>
              </a:spcAft>
            </a:pPr>
            <a:r>
              <a:rPr lang="fr-FR" sz="28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name="page2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Autorisation</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a:t>Les ACLs sont stockées dans les méta-données gérées par les contrôleurs et peuvent être gérées par l’utilitaire </a:t>
            </a:r>
            <a:r>
              <a:rPr lang="fr-FR" b="1" i="1">
                <a:solidFill>
                  <a:srgbClr val="3465A4"/>
                </a:solidFill>
              </a:rPr>
              <a:t>kafka-acls.sh</a:t>
            </a:r>
          </a:p>
          <a:p>
            <a:pPr lvl="0"/>
            <a:r>
              <a:rPr lang="fr-FR"/>
              <a:t>Chaque requête Kafka est autorisée si le </a:t>
            </a:r>
            <a:r>
              <a:rPr lang="fr-FR" i="1"/>
              <a:t>KafkaPrincipal</a:t>
            </a:r>
            <a:r>
              <a:rPr lang="fr-FR"/>
              <a:t> associé à la connexion a les autorisations pour effectuer l'opération demandée sur les ressources demandées.</a:t>
            </a:r>
          </a:p>
          <a:p>
            <a:pPr lvl="0"/>
            <a:r>
              <a:rPr lang="fr-FR"/>
              <a:t>Les règles peuvent être exprimées comme suit :</a:t>
            </a:r>
          </a:p>
          <a:p>
            <a:pPr lvl="0"/>
            <a:r>
              <a:rPr lang="fr-FR" i="1"/>
              <a:t>Principal P is [Allowed/Denied] Operation O From Host H on any Resource R matching ResourcePattern RP</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name="page2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–bootstrap-servers localhost:9092 --add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name="page2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Ressources et opérations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Chaque ACL consiste en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ressource</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Cluster | Topic | Group | TransactionalId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pattern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Literal | Prefixed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Nom</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 la ressource</a:t>
            </a:r>
            <a:r>
              <a:rPr lang="fr-FR" sz="3200">
                <a:solidFill>
                  <a:srgbClr val="000000"/>
                </a:solidFill>
                <a:latin typeface="Tahoma" pitchFamily="34"/>
                <a:cs typeface="Lucida Sans Unicode" pitchFamily="34"/>
              </a:rPr>
              <a:t> : Possibilité d’utiliser les wildcards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Opération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Describe | Create | Delete | Alter | Read | Write | DescribeConfigs | AlterConfigs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permission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Allow | Deny</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Principal</a:t>
            </a:r>
            <a:r>
              <a:rPr lang="fr-FR" sz="3200">
                <a:solidFill>
                  <a:srgbClr val="000000"/>
                </a:solidFill>
                <a:latin typeface="Tahoma" pitchFamily="34"/>
                <a:cs typeface="Lucida Sans Unicode" pitchFamily="34"/>
              </a:rPr>
              <a:t> : De la forme </a:t>
            </a:r>
            <a:r>
              <a:rPr lang="fr-FR" sz="3200" i="1">
                <a:solidFill>
                  <a:srgbClr val="000000"/>
                </a:solidFill>
                <a:latin typeface="Tahoma" pitchFamily="34"/>
                <a:cs typeface="Lucida Sans Unicode" pitchFamily="34"/>
              </a:rPr>
              <a:t>&lt;principalType&gt;:&lt;principalName&gt;</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Exemple : </a:t>
            </a:r>
            <a:r>
              <a:rPr lang="fr-FR" sz="3200" i="1">
                <a:solidFill>
                  <a:srgbClr val="000000"/>
                </a:solidFill>
                <a:latin typeface="Tahoma" pitchFamily="34"/>
                <a:cs typeface="Lucida Sans Unicode" pitchFamily="34"/>
              </a:rPr>
              <a:t>User:Alice, Group:Sales, User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Host</a:t>
            </a:r>
            <a:r>
              <a:rPr lang="fr-FR" sz="3200">
                <a:solidFill>
                  <a:srgbClr val="000000"/>
                </a:solidFill>
                <a:latin typeface="Tahoma" pitchFamily="34"/>
                <a:cs typeface="Lucida Sans Unicode" pitchFamily="34"/>
              </a:rPr>
              <a:t> : Adresse IP du client, * si tout le monde</a:t>
            </a:r>
          </a:p>
          <a:p>
            <a:pPr lvl="0"/>
            <a:r>
              <a:rPr lang="fr-FR"/>
              <a:t>Exemple Complet :</a:t>
            </a:r>
            <a:br>
              <a:rPr lang="fr-FR"/>
            </a:br>
            <a:r>
              <a:rPr lang="fr-FR" i="1"/>
              <a:t>User:Alice has Allow permission for Write to Prefixed Topic:customer from 192.168.0.1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name="page2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Règles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AclAuthorizer autorise une action s'il n'y a pas d'ACL de DENY qui corresponde à l'action et qu'il y a au moins une ACL ALLOW qui correspond à l'action.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est implicitement accordée si l'autorisation Read, Write, Alter ou Delete est accordée.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Configs est implicitement accordée si l'autorisation AlterConfigs est accordée.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name="page2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Permissions clientes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Brokers : </a:t>
            </a:r>
            <a:r>
              <a:rPr lang="fr-FR" b="1" i="1">
                <a:solidFill>
                  <a:srgbClr val="064280"/>
                </a:solidFill>
              </a:rPr>
              <a:t>Cluster:ClusterAction</a:t>
            </a:r>
            <a:r>
              <a:rPr lang="fr-FR"/>
              <a:t> pour autoriser les requêtes de contrôleur et les requêtes de fetch des répliques.</a:t>
            </a:r>
          </a:p>
          <a:p>
            <a:pPr lvl="0"/>
            <a:r>
              <a:rPr lang="fr-FR"/>
              <a:t>Producteurs simples : </a:t>
            </a:r>
            <a:r>
              <a:rPr lang="fr-FR" b="1" i="1">
                <a:solidFill>
                  <a:srgbClr val="064280"/>
                </a:solidFill>
              </a:rPr>
              <a:t>Topic:Write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idempotents sans transactions : </a:t>
            </a:r>
            <a:r>
              <a:rPr lang="fr-FR" sz="3200" b="1" i="1">
                <a:solidFill>
                  <a:srgbClr val="064280"/>
                </a:solidFill>
                <a:latin typeface="Tahoma" pitchFamily="34"/>
                <a:cs typeface="Lucida Sans Unicode" pitchFamily="34"/>
              </a:rPr>
              <a:t>Cluster:IdempotentWrite</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Transactionnels : </a:t>
            </a:r>
            <a:r>
              <a:rPr lang="fr-FR" sz="3200" b="1" i="1">
                <a:solidFill>
                  <a:srgbClr val="064280"/>
                </a:solidFill>
                <a:latin typeface="Tahoma" pitchFamily="34"/>
                <a:cs typeface="Lucida Sans Unicode" pitchFamily="34"/>
              </a:rPr>
              <a:t>TransactionalId:Write</a:t>
            </a:r>
            <a:r>
              <a:rPr lang="fr-FR" sz="3200">
                <a:solidFill>
                  <a:srgbClr val="000000"/>
                </a:solidFill>
                <a:latin typeface="Tahoma" pitchFamily="34"/>
                <a:cs typeface="Lucida Sans Unicode" pitchFamily="34"/>
              </a:rPr>
              <a:t> à la transaction et </a:t>
            </a:r>
            <a:r>
              <a:rPr lang="fr-FR" sz="3200" b="1" i="1">
                <a:solidFill>
                  <a:srgbClr val="064280"/>
                </a:solidFill>
                <a:latin typeface="Tahoma" pitchFamily="34"/>
                <a:cs typeface="Lucida Sans Unicode" pitchFamily="34"/>
              </a:rPr>
              <a:t>Group:Read</a:t>
            </a:r>
            <a:r>
              <a:rPr lang="fr-FR" sz="3200">
                <a:solidFill>
                  <a:srgbClr val="000000"/>
                </a:solidFill>
                <a:latin typeface="Tahoma" pitchFamily="34"/>
                <a:cs typeface="Lucida Sans Unicode" pitchFamily="34"/>
              </a:rPr>
              <a:t> pour que les groupes de consommateurs valident les offsets.</a:t>
            </a:r>
          </a:p>
          <a:p>
            <a:pPr lvl="0"/>
            <a:r>
              <a:rPr lang="fr-FR"/>
              <a:t>Consommateurs : </a:t>
            </a:r>
            <a:r>
              <a:rPr lang="fr-FR" b="1" i="1">
                <a:solidFill>
                  <a:srgbClr val="064280"/>
                </a:solidFill>
              </a:rPr>
              <a:t>Topic:Read</a:t>
            </a:r>
            <a:r>
              <a:rPr lang="fr-FR"/>
              <a:t> et </a:t>
            </a:r>
            <a:r>
              <a:rPr lang="fr-FR" b="1" i="1">
                <a:solidFill>
                  <a:srgbClr val="064280"/>
                </a:solidFill>
              </a:rPr>
              <a:t>Group:Read</a:t>
            </a:r>
            <a:r>
              <a:rPr lang="fr-FR"/>
              <a:t> s'ils utilisent la gestion de groupe ou la gestion des offsets.</a:t>
            </a:r>
          </a:p>
          <a:p>
            <a:pPr lvl="0"/>
            <a:r>
              <a:rPr lang="fr-FR"/>
              <a:t>Clients admin : </a:t>
            </a:r>
            <a:r>
              <a:rPr lang="fr-FR" b="1" i="1">
                <a:solidFill>
                  <a:srgbClr val="064280"/>
                </a:solidFill>
              </a:rPr>
              <a:t>Create, Delete, Describe, Alter, DescribeConfigs, AlterConfigs</a:t>
            </a:r>
            <a:r>
              <a:rPr lang="fr-F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name="page2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Exceptions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a:t>2 options de configuration permettant d’accorder un large accès aux ressources permet de simplifier la  mise en place d’ACL à des clusters existants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super.users</a:t>
            </a:r>
            <a:r>
              <a:rPr lang="fr-FR" sz="3200">
                <a:solidFill>
                  <a:srgbClr val="000000"/>
                </a:solidFill>
                <a:latin typeface="Tahoma" pitchFamily="34"/>
                <a:cs typeface="Lucida Sans Unicode" pitchFamily="34"/>
              </a:rPr>
              <a:t> : Pemet de définir les utilisateurs ayant droit à tout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allow.everyone.if.no.acl.found=true</a:t>
            </a:r>
            <a:r>
              <a:rPr lang="fr-FR" sz="3200">
                <a:solidFill>
                  <a:srgbClr val="000000"/>
                </a:solidFill>
                <a:latin typeface="Tahoma" pitchFamily="34"/>
                <a:cs typeface="Lucida Sans Unicode" pitchFamily="34"/>
              </a:rPr>
              <a:t>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Tous les utilisateurs ont accès aux ressources sans ACL.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name="page2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--authorizer-properties zookeeper.connect=localhost:2181 --add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name="page2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Audit</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peuvent être configurés pour générés des traces d’audit.</a:t>
            </a:r>
          </a:p>
          <a:p>
            <a:pPr lvl="0"/>
            <a:r>
              <a:rPr lang="fr-FR"/>
              <a:t>La configuration s’effectue dans </a:t>
            </a:r>
            <a:r>
              <a:rPr lang="fr-FR" i="1"/>
              <a:t>conf/log4j.properties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par défaut est </a:t>
            </a:r>
            <a:r>
              <a:rPr lang="fr-FR" sz="3200" i="1">
                <a:solidFill>
                  <a:srgbClr val="000000"/>
                </a:solidFill>
                <a:latin typeface="Tahoma" pitchFamily="34"/>
                <a:cs typeface="Lucida Sans Unicode" pitchFamily="34"/>
              </a:rPr>
              <a:t>kafka-authorizer.log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INFO trace les entrées pour chaque refus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DEBUG pour chaque requête acceptée</a:t>
            </a:r>
          </a:p>
          <a:p>
            <a:pPr lvl="0"/>
            <a:endParaRPr lang="fr-FR"/>
          </a:p>
        </p:txBody>
      </p:sp>
      <p:sp>
        <p:nvSpPr>
          <p:cNvPr id="4" name="ZoneTexte 3"/>
          <p:cNvSpPr txBox="1"/>
          <p:nvPr/>
        </p:nvSpPr>
        <p:spPr>
          <a:xfrm>
            <a:off x="577440" y="6983999"/>
            <a:ext cx="500436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9.4 : Autorisation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a:xfrm>
            <a:off x="1091880" y="2360736"/>
            <a:ext cx="8459640" cy="4384800"/>
          </a:xfrm>
        </p:spPr>
        <p:txBody>
          <a:bodyPr vert="horz">
            <a:normAutofit fontScale="70000" lnSpcReduction="20000"/>
          </a:bodyPr>
          <a:lstStyle/>
          <a:p>
            <a:pPr lvl="0"/>
            <a:r>
              <a:rPr lang="fr-FR"/>
              <a:t>Kafka propose 5 principales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Producer</a:t>
            </a:r>
            <a:r>
              <a:rPr lang="fr-FR" sz="3200">
                <a:solidFill>
                  <a:srgbClr val="000000"/>
                </a:solidFill>
                <a:latin typeface="Tahoma" pitchFamily="34"/>
                <a:cs typeface="Lucida Sans Unicode" pitchFamily="34"/>
              </a:rPr>
              <a:t> permet à une application de publier un flux sur un ou plusieurs topics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Consumer</a:t>
            </a:r>
            <a:r>
              <a:rPr lang="fr-FR" sz="3200">
                <a:solidFill>
                  <a:srgbClr val="000000"/>
                </a:solidFill>
                <a:latin typeface="Tahoma" pitchFamily="34"/>
                <a:cs typeface="Lucida Sans Unicode" pitchFamily="34"/>
              </a:rPr>
              <a:t> permet à une application de s'abonner à un ou plusieurs topics et de traiter le flux d'enregistrements associé.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Streams</a:t>
            </a:r>
            <a:r>
              <a:rPr lang="fr-FR" sz="3200">
                <a:solidFill>
                  <a:srgbClr val="000000"/>
                </a:solidFill>
                <a:latin typeface="Tahoma" pitchFamily="34"/>
                <a:cs typeface="Lucida Sans Unicode" pitchFamily="34"/>
              </a:rPr>
              <a:t> permet à une application d'agir comme un processeur de flux, consommant un ou plusieurs topic d'entrée et produisant un flux de sortie vers un ou plusieurs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Connector</a:t>
            </a:r>
            <a:r>
              <a:rPr lang="fr-FR" sz="3200">
                <a:solidFill>
                  <a:srgbClr val="000000"/>
                </a:solidFill>
                <a:latin typeface="Tahoma" pitchFamily="34"/>
                <a:cs typeface="Lucida Sans Unicode" pitchFamily="34"/>
              </a:rPr>
              <a:t> permet de créer et d'exécuter des producteurs ou des consommateurs à partir de système tierces (BD, fichiers, STDOUT,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Admin</a:t>
            </a:r>
            <a:r>
              <a:rPr lang="fr-FR" sz="3200">
                <a:solidFill>
                  <a:srgbClr val="000000"/>
                </a:solidFill>
                <a:latin typeface="Tahoma" pitchFamily="34"/>
                <a:cs typeface="Lucida Sans Unicode" pitchFamily="34"/>
              </a:rPr>
              <a:t> permet de gérer les topics et le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name="page2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b="1">
                <a:solidFill>
                  <a:srgbClr val="064280"/>
                </a:solidFill>
              </a:rP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name="page2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Kafka permet d'appliquer des quotas sur les requêtes pour contrôler les ressources du broker utilisées par les clients.</a:t>
            </a:r>
          </a:p>
          <a:p>
            <a:pPr lvl="0"/>
            <a:r>
              <a:rPr lang="fr-FR"/>
              <a:t>Deux types de quotas peuvent être appliqués par groupe de client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bande passante réseau définissent des seuils de débit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taux de requête définissent les seuils d'utilisation du processeur en pourcentage du réseau et des threads 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Quotas du taux de connexion par IP</a:t>
            </a:r>
          </a:p>
          <a:p>
            <a:pPr lvl="0"/>
            <a:r>
              <a:rPr lang="fr-FR"/>
              <a:t>L’identité du client correspond au KafkaPrincipal dans un cluster sécurisé ou la propriété applicative client-id.</a:t>
            </a:r>
          </a:p>
          <a:p>
            <a:pPr lvl="0"/>
            <a:r>
              <a:rPr lang="fr-FR"/>
              <a:t>Tous les clients ayant la même identité partagent leur configuration de quotas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name="page2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Quota de bande passante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seuil de débit d'octets pour chaque groupe de clients.</a:t>
            </a:r>
          </a:p>
          <a:p>
            <a:pPr lvl="0"/>
            <a:r>
              <a:rPr lang="fr-FR"/>
              <a:t>Chaque groupe peut publier/consommer un maximum de X octets/sec par broker avant d’être limités.</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'producer_byte_rate=1024,consumer_byte_rate=1024'</a:t>
            </a:r>
            <a:r>
              <a:rPr lang="fr-FR" sz="2400">
                <a:latin typeface="Courier New" pitchFamily="49"/>
              </a:rPr>
              <a:t> --entity-type users --entity-name &lt;authenticated-principal&gt;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name="page2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Taux de requêtes</a:t>
            </a:r>
          </a:p>
        </p:txBody>
      </p:sp>
      <p:sp>
        <p:nvSpPr>
          <p:cNvPr id="3" name="Espace réservé du texte 2"/>
          <p:cNvSpPr txBox="1">
            <a:spLocks noGrp="1"/>
          </p:cNvSpPr>
          <p:nvPr>
            <p:ph type="body" idx="4294967295"/>
          </p:nvPr>
        </p:nvSpPr>
        <p:spPr/>
        <p:txBody>
          <a:bodyPr vert="horz"/>
          <a:lstStyle/>
          <a:p>
            <a:pPr lvl="0"/>
            <a:r>
              <a:rPr lang="fr-FR"/>
              <a:t>Définis en pourcentage de temps sur les threads d'I/O et de réseau de chaque broker dans une fenêtre temporelle.</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'request_percentage=150'</a:t>
            </a:r>
            <a:r>
              <a:rPr lang="fr-FR" sz="2400">
                <a:latin typeface="Courier New" pitchFamily="49"/>
              </a:rPr>
              <a:t> --entity-type users --entity-name big-time-tv-show-host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name="page2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Application des quotas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Lorsqu'un broker constate une violation de quota, il calcule une estimation du délai nécessaire pour ramener le client sous son quota.</a:t>
            </a:r>
          </a:p>
          <a:p>
            <a:pPr lvl="0"/>
            <a:r>
              <a:rPr lang="fr-FR"/>
              <a:t>Le broker peut alors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Répondre au client avec une demande de délai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Désactiver le canal de la socket</a:t>
            </a:r>
          </a:p>
          <a:p>
            <a:pPr lvl="0"/>
            <a:endParaRPr lang="fr-FR"/>
          </a:p>
          <a:p>
            <a:pPr lvl="0"/>
            <a:r>
              <a:rPr lang="fr-FR"/>
              <a:t>Selon le client (récent ou non), le client peut soit respecter ce délai, soit l'ignorer.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name="page2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Annexes</a:t>
            </a:r>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b="1" dirty="0">
                <a:solidFill>
                  <a:srgbClr val="0D1F63"/>
                </a:solidFill>
              </a:rPr>
              <a:t>Stockage et rétention des partitions</a:t>
            </a:r>
          </a:p>
          <a:p>
            <a:pPr lvl="0" indent="-311040" algn="ctr">
              <a:lnSpc>
                <a:spcPct val="95000"/>
              </a:lnSpc>
              <a:spcAft>
                <a:spcPts val="0"/>
              </a:spcAft>
            </a:pPr>
            <a:r>
              <a:rPr lang="fr-FR" dirty="0" smtClean="0"/>
              <a:t>Monitoring </a:t>
            </a:r>
            <a:r>
              <a:rPr lang="fr-FR" dirty="0"/>
              <a:t>et JMX</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name="page28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L'unité de stockage de Kafka est une réplique de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Les partitions ne peuvent pas être divisées entre plusieurs brokers ni entre plusieurs disques du même broker</a:t>
            </a:r>
          </a:p>
          <a:p>
            <a:pPr lvl="0"/>
            <a:r>
              <a:rPr lang="fr-FR"/>
              <a:t>La propriété </a:t>
            </a:r>
            <a:r>
              <a:rPr lang="fr-FR" b="1" i="1">
                <a:solidFill>
                  <a:srgbClr val="0D1F63"/>
                </a:solidFill>
              </a:rPr>
              <a:t>log.dirs</a:t>
            </a:r>
            <a:r>
              <a:rPr lang="fr-FR"/>
              <a:t> définit les répertoires de stockage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name="page2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Allocation des partitions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A la création des </a:t>
            </a:r>
            <a:r>
              <a:rPr lang="fr-FR" i="1"/>
              <a:t>topics</a:t>
            </a:r>
            <a:r>
              <a:rPr lang="fr-FR"/>
              <a:t>, Kafka décide comment allouer les partitions sur les brokers</a:t>
            </a:r>
          </a:p>
          <a:p>
            <a:pPr lvl="0"/>
            <a:r>
              <a:rPr lang="fr-FR"/>
              <a:t>Ses objectifs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Répartir </a:t>
            </a:r>
            <a:r>
              <a:rPr lang="fr-FR" sz="3200">
                <a:solidFill>
                  <a:srgbClr val="000000"/>
                </a:solidFill>
                <a:latin typeface="Tahoma" pitchFamily="34"/>
                <a:cs typeface="Lucida Sans Unicode" pitchFamily="34"/>
              </a:rPr>
              <a:t>uniformément les répliques entre les brokers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S’assurer que chaque réplica d’une partition se trouve sur un broker différent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les brokers ont des informations sur le rack, s’assurer que les répliques sont affectés à des racks différents si possible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name="page2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Rétention des données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L'administrateur Kafka configure une période de rétention pour chaque topic</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une durée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 volume</a:t>
            </a:r>
          </a:p>
          <a:p>
            <a:pPr lvl="0"/>
            <a:r>
              <a:rPr lang="fr-FR"/>
              <a:t>Pour accélérer la purge, Kafka utilise les </a:t>
            </a:r>
            <a:r>
              <a:rPr lang="fr-FR" b="1" i="1">
                <a:solidFill>
                  <a:srgbClr val="0D1F63"/>
                </a:solidFill>
              </a:rPr>
              <a:t>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segments sont des fragments de partition au maximum de 1Go et au maximum d’une semaine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 de l’écriture d’un segment, lorsque la limite est atteinte, le broker ferme le fichier. Il devient éligible pour la purge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existe donc un seul </a:t>
            </a:r>
            <a:r>
              <a:rPr lang="fr-FR" sz="3200" i="1">
                <a:solidFill>
                  <a:srgbClr val="000000"/>
                </a:solidFill>
                <a:latin typeface="Tahoma" pitchFamily="34"/>
                <a:cs typeface="Lucida Sans Unicode" pitchFamily="34"/>
              </a:rPr>
              <a:t>segment actif</a:t>
            </a:r>
            <a:r>
              <a:rPr lang="fr-FR" sz="3200">
                <a:solidFill>
                  <a:srgbClr val="000000"/>
                </a:solidFill>
                <a:latin typeface="Tahoma" pitchFamily="34"/>
                <a:cs typeface="Lucida Sans Unicode" pitchFamily="34"/>
              </a:rPr>
              <a:t> qui d’ailleurs ne peut pas être purgé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name="page2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Segments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75080" y="2278800"/>
            <a:ext cx="9155520" cy="4980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728000" y="2237400"/>
            <a:ext cx="6414840" cy="539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name="page2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Indexation</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permet de récupérer des messages à partir de n'importe quel offset disponible.</a:t>
            </a:r>
          </a:p>
          <a:p>
            <a:pPr lvl="0"/>
            <a:r>
              <a:rPr lang="fr-FR"/>
              <a:t>Pour accélérer cette opération, Kafka maintient un </a:t>
            </a:r>
            <a:r>
              <a:rPr lang="fr-FR" b="1" i="1">
                <a:solidFill>
                  <a:srgbClr val="0D1F63"/>
                </a:solidFill>
              </a:rPr>
              <a:t>index</a:t>
            </a:r>
            <a:r>
              <a:rPr lang="fr-FR"/>
              <a:t> pour chaque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L'index associe les offsets aux segments et aux positions dans le fichier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index sont également divisés en 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cas de suppression, ils peuvent être régénérés automatiquement par 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name="page2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b="1" i="1">
                <a:solidFill>
                  <a:srgbClr val="0D1F63"/>
                </a:solidFill>
              </a:rPr>
              <a:t>log.retention.hours</a:t>
            </a:r>
            <a:r>
              <a:rPr lang="fr-FR"/>
              <a:t> (défaut 168 : 7 jours), </a:t>
            </a:r>
            <a:r>
              <a:rPr lang="fr-FR" b="1" i="1">
                <a:solidFill>
                  <a:srgbClr val="0D1F63"/>
                </a:solidFill>
              </a:rPr>
              <a:t>log.retention.minutes </a:t>
            </a:r>
            <a:r>
              <a:rPr lang="fr-FR"/>
              <a:t>(défaut null)</a:t>
            </a:r>
            <a:r>
              <a:rPr lang="fr-FR" b="1" i="1">
                <a:solidFill>
                  <a:srgbClr val="0D1F63"/>
                </a:solidFill>
              </a:rPr>
              <a:t>, log.retention.ms </a:t>
            </a:r>
            <a:r>
              <a:rPr lang="fr-FR"/>
              <a:t>(défaut null, si -1 infini)</a:t>
            </a:r>
            <a:br>
              <a:rPr lang="fr-FR"/>
            </a:br>
            <a:r>
              <a:rPr lang="fr-FR"/>
              <a:t>Période de rétention des vieux segment avant de les supprimer</a:t>
            </a:r>
          </a:p>
          <a:p>
            <a:pPr lvl="0"/>
            <a:r>
              <a:rPr lang="fr-FR" b="1" i="1">
                <a:solidFill>
                  <a:srgbClr val="0D1F63"/>
                </a:solidFill>
              </a:rPr>
              <a:t>log.retention.bytes (défaut -1) </a:t>
            </a:r>
            <a:br>
              <a:rPr lang="fr-FR" b="1" i="1">
                <a:solidFill>
                  <a:srgbClr val="0D1F63"/>
                </a:solidFill>
              </a:rPr>
            </a:br>
            <a:r>
              <a:rPr lang="fr-FR"/>
              <a:t>La</a:t>
            </a:r>
            <a:r>
              <a:rPr lang="fr-FR" b="1" i="1">
                <a:solidFill>
                  <a:srgbClr val="0D1F63"/>
                </a:solidFill>
              </a:rPr>
              <a:t> </a:t>
            </a:r>
            <a:r>
              <a:rPr lang="fr-FR"/>
              <a:t>taille</a:t>
            </a:r>
            <a:r>
              <a:rPr lang="fr-FR" b="1" i="1">
                <a:solidFill>
                  <a:srgbClr val="0D1F63"/>
                </a:solidFill>
              </a:rPr>
              <a:t> </a:t>
            </a:r>
            <a:r>
              <a:rPr lang="fr-FR"/>
              <a:t>maximale du log</a:t>
            </a:r>
          </a:p>
          <a:p>
            <a:pPr lvl="0"/>
            <a:endParaRPr lang="fr-FR"/>
          </a:p>
          <a:p>
            <a:pPr lvl="0"/>
            <a:r>
              <a:rPr lang="fr-FR" b="1" i="1">
                <a:solidFill>
                  <a:srgbClr val="0D1F63"/>
                </a:solidFill>
              </a:rPr>
              <a:t>offsets.retention.minutes</a:t>
            </a:r>
            <a:r>
              <a:rPr lang="fr-FR"/>
              <a:t> (défaut 10080 : 7 jours)</a:t>
            </a:r>
            <a:br>
              <a:rPr lang="fr-FR"/>
            </a:br>
            <a:r>
              <a:rPr lang="fr-FR"/>
              <a:t>Le nombre de minutes pour conserver l’index d’offset d’un groupe n’ayant plus de consommateurs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name="page28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Compactage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autorise également la stratégie de rétention </a:t>
            </a:r>
            <a:r>
              <a:rPr lang="fr-FR" b="1" i="1">
                <a:solidFill>
                  <a:srgbClr val="0D1F63"/>
                </a:solidFill>
              </a:rPr>
              <a:t>compact</a:t>
            </a:r>
            <a:r>
              <a:rPr lang="fr-FR"/>
              <a:t>, qui ne stocke que la valeur la plus récente pour chaque clé du </a:t>
            </a:r>
            <a:r>
              <a:rPr lang="fr-FR" i="1"/>
              <a:t>topic</a:t>
            </a:r>
            <a:r>
              <a:rPr lang="fr-F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Propriétés </a:t>
            </a:r>
            <a:r>
              <a:rPr lang="fr-FR" sz="3200" b="1" i="1">
                <a:solidFill>
                  <a:srgbClr val="0D1F63"/>
                </a:solidFill>
                <a:latin typeface="Tahoma" pitchFamily="34"/>
                <a:cs typeface="Lucida Sans Unicode" pitchFamily="34"/>
              </a:rPr>
              <a:t>cleanup.policy=compact </a:t>
            </a:r>
            <a:r>
              <a:rPr lang="fr-FR" sz="3200">
                <a:solidFill>
                  <a:srgbClr val="000000"/>
                </a:solidFill>
                <a:latin typeface="Tahoma" pitchFamily="34"/>
                <a:cs typeface="Lucida Sans Unicode" pitchFamily="34"/>
              </a:rPr>
              <a:t>et </a:t>
            </a:r>
            <a:r>
              <a:rPr lang="fr-FR" sz="3200" b="1" i="1">
                <a:solidFill>
                  <a:srgbClr val="0D1F63"/>
                </a:solidFill>
                <a:latin typeface="Tahoma" pitchFamily="34"/>
                <a:cs typeface="Lucida Sans Unicode" pitchFamily="34"/>
              </a:rPr>
              <a:t>log.cleaner.enabled=true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doivent alors contenir une clé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compactage est effectué par une thread séparé qui périodiquement purge les messages </a:t>
            </a:r>
            <a:r>
              <a:rPr lang="fr-FR" sz="3200" i="1">
                <a:solidFill>
                  <a:srgbClr val="000000"/>
                </a:solidFill>
                <a:latin typeface="Tahoma" pitchFamily="34"/>
                <a:cs typeface="Lucida Sans Unicode" pitchFamily="34"/>
              </a:rPr>
              <a:t>dirty</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name="page2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Nettoyage des logs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Propriété log.cleanup.policy, 2 stratégies disponible :</a:t>
            </a:r>
          </a:p>
          <a:p>
            <a:pPr lvl="0"/>
            <a:endParaRPr lang="fr-F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delete</a:t>
            </a:r>
            <a:r>
              <a:rPr lang="fr-FR" sz="3200">
                <a:solidFill>
                  <a:srgbClr val="000000"/>
                </a:solidFill>
                <a:latin typeface="Tahoma" pitchFamily="34"/>
                <a:cs typeface="Lucida Sans Unicode" pitchFamily="34"/>
              </a:rPr>
              <a:t> (défaut) :</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des vieux segments en fonction de l’âge et la taille du log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compact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basée sur les clés des messages quelque soit l’âge et la taille des données</a:t>
            </a:r>
          </a:p>
          <a:p>
            <a:pPr lvl="0"/>
            <a:endParaRPr lang="fr-FR"/>
          </a:p>
          <a:p>
            <a:pPr lvl="0"/>
            <a:r>
              <a:rPr lang="fr-FR"/>
              <a:t>Possibilité de combiner les 2 stratégies (delete and compact)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name="page2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a:t>
            </a:r>
            <a:r>
              <a:rPr lang="fr-FR" i="1"/>
              <a:t>delete</a:t>
            </a:r>
          </a:p>
        </p:txBody>
      </p:sp>
      <p:sp>
        <p:nvSpPr>
          <p:cNvPr id="3" name="Espace réservé du texte 2"/>
          <p:cNvSpPr txBox="1">
            <a:spLocks noGrp="1"/>
          </p:cNvSpPr>
          <p:nvPr>
            <p:ph type="body" idx="4294967295"/>
          </p:nvPr>
        </p:nvSpPr>
        <p:spPr/>
        <p:txBody>
          <a:bodyPr vert="horz">
            <a:normAutofit fontScale="92500"/>
          </a:bodyPr>
          <a:lstStyle/>
          <a:p>
            <a:pPr lvl="0"/>
            <a:r>
              <a:rPr lang="fr-FR"/>
              <a:t>La stratégie </a:t>
            </a:r>
            <a:r>
              <a:rPr lang="fr-FR" i="1"/>
              <a:t>delete</a:t>
            </a:r>
            <a:r>
              <a:rPr lang="fr-FR"/>
              <a:t> s’appuie sur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log.retention.bytes</a:t>
            </a:r>
            <a:r>
              <a:rPr lang="fr-FR" sz="3200">
                <a:solidFill>
                  <a:srgbClr val="000000"/>
                </a:solidFill>
                <a:latin typeface="Tahoma" pitchFamily="34"/>
                <a:cs typeface="Lucida Sans Unicode" pitchFamily="34"/>
              </a:rPr>
              <a:t> (défaut -1 : infinite)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log.retention.minutes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log.retention.hours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168, 1 semaine)</a:t>
            </a:r>
          </a:p>
          <a:p>
            <a:pPr lvl="0"/>
            <a:endParaRPr lang="fr-FR"/>
          </a:p>
          <a:p>
            <a:pPr lvl="0"/>
            <a:r>
              <a:rPr lang="fr-FR"/>
              <a:t>=&gt; Meilleur contrôle de l’usage disque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name="page28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compact</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a:t>2 propriétés de configuration importante pour cette stratégie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cleaner.min.compaction.lag.ms</a:t>
            </a:r>
            <a:r>
              <a:rPr lang="fr-FR" sz="3200">
                <a:solidFill>
                  <a:srgbClr val="000000"/>
                </a:solidFill>
                <a:latin typeface="Tahoma" pitchFamily="34"/>
                <a:cs typeface="Lucida Sans Unicode" pitchFamily="34"/>
              </a:rPr>
              <a:t> : Le temps minimum qu’un message reste non compacté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cleaner.max.compaction.lag.ms</a:t>
            </a:r>
            <a:r>
              <a:rPr lang="fr-FR" sz="3200">
                <a:solidFill>
                  <a:srgbClr val="000000"/>
                </a:solidFill>
                <a:latin typeface="Tahoma" pitchFamily="34"/>
                <a:cs typeface="Lucida Sans Unicode" pitchFamily="34"/>
              </a:rPr>
              <a:t> : Le temps maximum qu’un message reste inéligible pour la compactage</a:t>
            </a:r>
          </a:p>
          <a:p>
            <a:pPr lvl="0"/>
            <a:r>
              <a:rPr lang="fr-FR"/>
              <a:t>Le </a:t>
            </a:r>
            <a:r>
              <a:rPr lang="fr-FR" i="1"/>
              <a:t>nettoyeur</a:t>
            </a:r>
            <a:r>
              <a:rPr lang="fr-FR"/>
              <a:t> (</a:t>
            </a:r>
            <a:r>
              <a:rPr lang="fr-FR" i="1"/>
              <a:t>log cleaner</a:t>
            </a:r>
            <a:r>
              <a:rPr lang="fr-FR"/>
              <a:t>) est implémenté par un pool de threads.</a:t>
            </a:r>
          </a:p>
          <a:p>
            <a:pPr lvl="0"/>
            <a:r>
              <a:rPr lang="fr-FR"/>
              <a:t>Le pool est configurable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log.cleaner.enable : doit être activé si stratégie compact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Log.cleaner.threads : Le nombre de threads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log.cleaner.backoff.ms </a:t>
            </a:r>
            <a:r>
              <a:rPr lang="fr-FR" sz="3200">
                <a:solidFill>
                  <a:srgbClr val="000000"/>
                </a:solidFill>
                <a:latin typeface="Tahoma" pitchFamily="34"/>
                <a:cs typeface="Lucida Sans Unicode" pitchFamily="34"/>
              </a:rPr>
              <a:t>: Le temps de pause lorsqu’il n’y pas de travail (défaut 15 secondes)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Lors du nettoyage, le segment actif est fermé (un nouveau segment est créé)</a:t>
            </a:r>
          </a:p>
          <a:p>
            <a:pPr lvl="0"/>
            <a:r>
              <a:rPr lang="fr-FR"/>
              <a:t>Sauvegarde la dernière valeur (dernière mise à jour) pour chaque clé</a:t>
            </a:r>
          </a:p>
          <a:p>
            <a:pPr lvl="0"/>
            <a:endParaRPr lang="fr-FR"/>
          </a:p>
          <a:p>
            <a:pPr lvl="0"/>
            <a:r>
              <a:rPr lang="fr-FR"/>
              <a:t>=&gt; Consomme CPU et 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name="page29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a:t>
            </a:r>
            <a:r>
              <a:rPr lang="fr-FR" i="1"/>
              <a:t>compact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707920" y="2330280"/>
            <a:ext cx="5068080" cy="4794840"/>
          </a:xfrm>
          <a:prstGeom prst="rect">
            <a:avLst/>
          </a:prstGeom>
          <a:noFill/>
          <a:ln>
            <a:noFill/>
          </a:ln>
        </p:spPr>
      </p:pic>
      <p:sp>
        <p:nvSpPr>
          <p:cNvPr id="5" name="ZoneTexte 4"/>
          <p:cNvSpPr txBox="1"/>
          <p:nvPr/>
        </p:nvSpPr>
        <p:spPr>
          <a:xfrm>
            <a:off x="577080" y="6983999"/>
            <a:ext cx="41828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10.1 : Rétention des logs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name="page29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 stratégie </a:t>
            </a:r>
            <a:r>
              <a:rPr lang="fr-FR" i="1"/>
              <a:t>compact</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Consommateurs «à jour» (offset courant dans le segment actif), récupèrent tous les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segment actif n’est pas compacté</a:t>
            </a:r>
          </a:p>
          <a:p>
            <a:pPr lvl="0"/>
            <a:r>
              <a:rPr lang="fr-FR"/>
              <a:t>=&gt; Le compactage n'empêche pas le consommateur de lire les données en double</a:t>
            </a:r>
          </a:p>
          <a:p>
            <a:pPr lvl="0"/>
            <a:r>
              <a:rPr lang="fr-FR"/>
              <a:t>L’ordre des messages est sauvegardé</a:t>
            </a:r>
          </a:p>
          <a:p>
            <a:pPr lvl="0"/>
            <a:r>
              <a:rPr lang="fr-FR"/>
              <a:t>Les offsets des messages sont sauvegardés</a:t>
            </a:r>
          </a:p>
          <a:p>
            <a:pPr lvl="0"/>
            <a:r>
              <a:rPr lang="fr-FR"/>
              <a:t>Les messages supprimés sont toujours disponibles pour les consommateurs actifs jusqu'à ce que </a:t>
            </a:r>
            <a:r>
              <a:rPr lang="fr-FR" i="1"/>
              <a:t>delete.retention.ms</a:t>
            </a:r>
            <a:r>
              <a:rPr lang="fr-FR"/>
              <a:t> soit expiré (24h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name="page29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Paramètres de compactage</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segment.ms</a:t>
            </a:r>
            <a:r>
              <a:rPr lang="fr-FR"/>
              <a:t> (7 jours)</a:t>
            </a:r>
          </a:p>
          <a:p>
            <a:pPr lvl="0"/>
            <a:r>
              <a:rPr lang="fr-FR" b="1" i="1">
                <a:solidFill>
                  <a:srgbClr val="0D1F63"/>
                </a:solidFill>
              </a:rPr>
              <a:t>segment.byte</a:t>
            </a:r>
            <a:r>
              <a:rPr lang="fr-FR"/>
              <a:t> (1G)</a:t>
            </a:r>
          </a:p>
          <a:p>
            <a:pPr lvl="0"/>
            <a:r>
              <a:rPr lang="fr-FR" b="1" i="1">
                <a:solidFill>
                  <a:srgbClr val="0D1F63"/>
                </a:solidFill>
              </a:rPr>
              <a:t>min.compaction.lag.ms</a:t>
            </a:r>
            <a:r>
              <a:rPr lang="fr-FR"/>
              <a:t> (défaut 0)</a:t>
            </a:r>
          </a:p>
          <a:p>
            <a:pPr lvl="0"/>
            <a:r>
              <a:rPr lang="fr-FR" b="1" i="1">
                <a:solidFill>
                  <a:srgbClr val="0D1F63"/>
                </a:solidFill>
              </a:rPr>
              <a:t>delete.retention.ms</a:t>
            </a:r>
            <a:r>
              <a:rPr lang="fr-FR"/>
              <a:t> (défaut 1 jour)</a:t>
            </a:r>
          </a:p>
          <a:p>
            <a:pPr lvl="0"/>
            <a:r>
              <a:rPr lang="fr-FR" b="1" i="1">
                <a:solidFill>
                  <a:srgbClr val="0D1F63"/>
                </a:solidFill>
              </a:rPr>
              <a:t>min.cleanable.dirty.ratio</a:t>
            </a:r>
            <a:r>
              <a:rPr lang="fr-FR"/>
              <a:t> (défaut 0.5) : réduire pour un nettoyage plus efficace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name="page30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Annexes</a:t>
            </a:r>
            <a:endParaRPr lang="fr-FR" sz="4800" dirty="0"/>
          </a:p>
        </p:txBody>
      </p:sp>
      <p:sp>
        <p:nvSpPr>
          <p:cNvPr id="3" name="Sous-titre 2"/>
          <p:cNvSpPr txBox="1">
            <a:spLocks noGrp="1"/>
          </p:cNvSpPr>
          <p:nvPr>
            <p:ph type="subTitle" idx="4294967295"/>
          </p:nvPr>
        </p:nvSpPr>
        <p:spPr>
          <a:xfrm>
            <a:off x="1091880" y="2261880"/>
            <a:ext cx="8459640" cy="280692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Stockage et rétention des partitions</a:t>
            </a:r>
          </a:p>
          <a:p>
            <a:pPr lvl="0" indent="-311040" algn="ctr">
              <a:lnSpc>
                <a:spcPct val="95000"/>
              </a:lnSpc>
              <a:spcAft>
                <a:spcPts val="0"/>
              </a:spcAft>
            </a:pPr>
            <a:r>
              <a:rPr lang="fr-FR" b="1" dirty="0" smtClean="0">
                <a:solidFill>
                  <a:srgbClr val="0D1F63"/>
                </a:solidFill>
              </a:rPr>
              <a:t>Monitoring </a:t>
            </a:r>
            <a:r>
              <a:rPr lang="fr-FR" b="1" dirty="0">
                <a:solidFill>
                  <a:srgbClr val="0D1F63"/>
                </a:solidFill>
              </a:rPr>
              <a:t>et JMX</a:t>
            </a:r>
          </a:p>
          <a:p>
            <a:pPr lvl="0" indent="-311040" algn="ctr">
              <a:lnSpc>
                <a:spcPct val="95000"/>
              </a:lnSpc>
              <a:spcAft>
                <a:spcPts val="0"/>
              </a:spcAft>
            </a:pPr>
            <a:endParaRPr lang="fr-FR" b="1" dirty="0">
              <a:solidFill>
                <a:srgbClr val="0D1F63"/>
              </a:solidFill>
            </a:endParaRP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Protocole Client/Serveur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92500" lnSpcReduction="10000"/>
          </a:bodyPr>
          <a:lstStyle/>
          <a:p>
            <a:pPr lvl="0"/>
            <a:r>
              <a:rPr lang="fr-FR" dirty="0"/>
              <a:t>Dans Kafka, la communication entre les clients et les serveurs s’effectue via un protocole TCP simple, performant et indépendant du langage.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protocole est </a:t>
            </a:r>
            <a:r>
              <a:rPr lang="fr-FR" sz="2800" dirty="0" err="1">
                <a:solidFill>
                  <a:srgbClr val="000000"/>
                </a:solidFill>
                <a:latin typeface="Tahoma" pitchFamily="34"/>
                <a:cs typeface="Lucida Sans Unicode" pitchFamily="34"/>
              </a:rPr>
              <a:t>versionné</a:t>
            </a:r>
            <a:r>
              <a:rPr lang="fr-FR" sz="2800" dirty="0">
                <a:solidFill>
                  <a:srgbClr val="000000"/>
                </a:solidFill>
                <a:latin typeface="Tahoma" pitchFamily="34"/>
                <a:cs typeface="Lucida Sans Unicode" pitchFamily="34"/>
              </a:rPr>
              <a:t> et maintient une compatibilité ascendante avec les versions plus anciennes.</a:t>
            </a:r>
          </a:p>
          <a:p>
            <a:pPr lvl="0"/>
            <a:r>
              <a:rPr lang="fr-FR" dirty="0"/>
              <a:t>Apache fournit un client Java, mais les clients sont disponibles dans de nombreuses langages.</a:t>
            </a:r>
            <a:r>
              <a:rPr lang="fr-FR" baseline="30000" dirty="0"/>
              <a:t>1</a:t>
            </a:r>
            <a:r>
              <a:rPr lang="fr-FR" dirty="0"/>
              <a:t/>
            </a:r>
            <a:br>
              <a:rPr lang="fr-FR" dirty="0"/>
            </a:br>
            <a:endParaRPr lang="fr-FR" dirty="0"/>
          </a:p>
        </p:txBody>
      </p:sp>
      <p:sp>
        <p:nvSpPr>
          <p:cNvPr id="4" name="ZoneTexte 3"/>
          <p:cNvSpPr txBox="1"/>
          <p:nvPr/>
        </p:nvSpPr>
        <p:spPr>
          <a:xfrm>
            <a:off x="723959" y="7086600"/>
            <a:ext cx="66823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1. </a:t>
            </a:r>
            <a:r>
              <a:rPr lang="fr-FR" sz="2000" b="0" i="1" u="none" strike="noStrike" baseline="0">
                <a:ln>
                  <a:noFill/>
                </a:ln>
                <a:solidFill>
                  <a:srgbClr val="000000"/>
                </a:solidFill>
                <a:latin typeface="Times New Roman" pitchFamily="18"/>
                <a:ea typeface="Lucida Sans Unicode" pitchFamily="34"/>
                <a:cs typeface="Lucida Sans Unicode" pitchFamily="34"/>
                <a:hlinkClick r:id="rId3"/>
              </a:rPr>
              <a:t>https://cwiki.apache.org/confluence/display/KAFKA/Clients</a:t>
            </a:r>
            <a:r>
              <a:rPr lang="fr-FR" sz="2400" b="0" i="0" u="none" strike="noStrike" baseline="0">
                <a:ln>
                  <a:noFill/>
                </a:ln>
                <a:solidFill>
                  <a:srgbClr val="000000"/>
                </a:solidFill>
                <a:latin typeface="Times New Roman" pitchFamily="18"/>
                <a:ea typeface="Lucida Sans Unicode" pitchFamily="34"/>
                <a:cs typeface="Lucida Sans Unicode" pitchFamily="34"/>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name="page3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Principaux métriques brokers accessibles via JMX</a:t>
            </a:r>
          </a:p>
        </p:txBody>
      </p:sp>
      <p:graphicFrame>
        <p:nvGraphicFramePr>
          <p:cNvPr id="3" name="Espace réservé du tableau 2"/>
          <p:cNvGraphicFramePr>
            <a:graphicFrameLocks noGrp="1"/>
          </p:cNvGraphicFramePr>
          <p:nvPr>
            <p:ph type="tbl" idx="4294967295"/>
          </p:nvPr>
        </p:nvGraphicFramePr>
        <p:xfrm>
          <a:off x="576000" y="2261880"/>
          <a:ext cx="9719640" cy="5271120"/>
        </p:xfrm>
        <a:graphic>
          <a:graphicData uri="http://schemas.openxmlformats.org/drawingml/2006/table">
            <a:tbl>
              <a:tblPr firstRow="1" bandRow="1"/>
              <a:tblGrid>
                <a:gridCol w="3754800">
                  <a:extLst>
                    <a:ext uri="{9D8B030D-6E8A-4147-A177-3AD203B41FA5}">
                      <a16:colId xmlns:a16="http://schemas.microsoft.com/office/drawing/2014/main" val="2859100293"/>
                    </a:ext>
                  </a:extLst>
                </a:gridCol>
                <a:gridCol w="4035240">
                  <a:extLst>
                    <a:ext uri="{9D8B030D-6E8A-4147-A177-3AD203B41FA5}">
                      <a16:colId xmlns:a16="http://schemas.microsoft.com/office/drawing/2014/main" val="1468771211"/>
                    </a:ext>
                  </a:extLst>
                </a:gridCol>
                <a:gridCol w="1929960">
                  <a:extLst>
                    <a:ext uri="{9D8B030D-6E8A-4147-A177-3AD203B41FA5}">
                      <a16:colId xmlns:a16="http://schemas.microsoft.com/office/drawing/2014/main" val="109705395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Alerte</a:t>
                      </a:r>
                    </a:p>
                  </a:txBody>
                  <a:tcPr/>
                </a:tc>
                <a:extLst>
                  <a:ext uri="{0D108BD9-81ED-4DB2-BD59-A6C34878D82A}">
                    <a16:rowId xmlns:a16="http://schemas.microsoft.com/office/drawing/2014/main" val="3146757983"/>
                  </a:ext>
                </a:extLst>
              </a:tr>
              <a:tr h="82404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kafka.server:type=ReplicaManager,name=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UnderReplicatedPartitions</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 sous-répliquée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999905984"/>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e=OfflinePartitionsCount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partitions qui n’ont pas de leader actif</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23961940"/>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e=ActiveControllerCount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contrôleur actif dans le cluster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1</a:t>
                      </a:r>
                    </a:p>
                  </a:txBody>
                  <a:tcPr/>
                </a:tc>
                <a:extLst>
                  <a:ext uri="{0D108BD9-81ED-4DB2-BD59-A6C34878D82A}">
                    <a16:rowId xmlns:a16="http://schemas.microsoft.com/office/drawing/2014/main" val="1784916821"/>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kafka.network:type=RequestMetrics,name</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=RequestsPerSec,request={Produce|Fetch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Consumer|FetchFollower}</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Nombre de requêtes par seconde, pour</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produire et récupérer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changement significatif</a:t>
                      </a:r>
                    </a:p>
                  </a:txBody>
                  <a:tcPr/>
                </a:tc>
                <a:extLst>
                  <a:ext uri="{0D108BD9-81ED-4DB2-BD59-A6C34878D82A}">
                    <a16:rowId xmlns:a16="http://schemas.microsoft.com/office/drawing/2014/main" val="282264762"/>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kafka.server:type=ReplicaFetcherManager,</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name=MaxLag,clientId=Replica</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Retard maximal des messages entre</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les répliques et le leader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62978691"/>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srShrinksPerSec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 shrink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609158515"/>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srExpandsPerSec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d’expansion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03840607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name="page3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Métriques clients</a:t>
            </a:r>
          </a:p>
        </p:txBody>
      </p:sp>
      <p:graphicFrame>
        <p:nvGraphicFramePr>
          <p:cNvPr id="3" name="Espace réservé du tableau 2"/>
          <p:cNvGraphicFramePr>
            <a:graphicFrameLocks noGrp="1"/>
          </p:cNvGraphicFramePr>
          <p:nvPr>
            <p:ph type="tbl" idx="4294967295"/>
          </p:nvPr>
        </p:nvGraphicFramePr>
        <p:xfrm>
          <a:off x="1091880" y="2873880"/>
          <a:ext cx="8459280" cy="2089080"/>
        </p:xfrm>
        <a:graphic>
          <a:graphicData uri="http://schemas.openxmlformats.org/drawingml/2006/table">
            <a:tbl>
              <a:tblPr firstRow="1" bandRow="1"/>
              <a:tblGrid>
                <a:gridCol w="4229640">
                  <a:extLst>
                    <a:ext uri="{9D8B030D-6E8A-4147-A177-3AD203B41FA5}">
                      <a16:colId xmlns:a16="http://schemas.microsoft.com/office/drawing/2014/main" val="1902659227"/>
                    </a:ext>
                  </a:extLst>
                </a:gridCol>
                <a:gridCol w="4230000">
                  <a:extLst>
                    <a:ext uri="{9D8B030D-6E8A-4147-A177-3AD203B41FA5}">
                      <a16:colId xmlns:a16="http://schemas.microsoft.com/office/drawing/2014/main" val="934053407"/>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1648877584"/>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3134841767"/>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1017569414"/>
                  </a:ext>
                </a:extLst>
              </a:tr>
            </a:tbl>
          </a:graphicData>
        </a:graphic>
      </p:graphicFrame>
      <p:graphicFrame>
        <p:nvGraphicFramePr>
          <p:cNvPr id="4" name="Tableau 3"/>
          <p:cNvGraphicFramePr>
            <a:graphicFrameLocks noGrp="1"/>
          </p:cNvGraphicFramePr>
          <p:nvPr/>
        </p:nvGraphicFramePr>
        <p:xfrm>
          <a:off x="1092240" y="2874240"/>
          <a:ext cx="4230720" cy="365399"/>
        </p:xfrm>
        <a:graphic>
          <a:graphicData uri="http://schemas.openxmlformats.org/drawingml/2006/table">
            <a:tbl>
              <a:tblPr firstRow="1" bandRow="1"/>
              <a:tblGrid>
                <a:gridCol w="4231080">
                  <a:extLst>
                    <a:ext uri="{9D8B030D-6E8A-4147-A177-3AD203B41FA5}">
                      <a16:colId xmlns:a16="http://schemas.microsoft.com/office/drawing/2014/main" val="731836599"/>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6334669"/>
                  </a:ext>
                </a:extLst>
              </a:tr>
            </a:tbl>
          </a:graphicData>
        </a:graphic>
      </p:graphicFrame>
      <p:graphicFrame>
        <p:nvGraphicFramePr>
          <p:cNvPr id="5" name="Tableau 4"/>
          <p:cNvGraphicFramePr>
            <a:graphicFrameLocks noGrp="1"/>
          </p:cNvGraphicFramePr>
          <p:nvPr/>
        </p:nvGraphicFramePr>
        <p:xfrm>
          <a:off x="1092240" y="2874240"/>
          <a:ext cx="8460720" cy="2089080"/>
        </p:xfrm>
        <a:graphic>
          <a:graphicData uri="http://schemas.openxmlformats.org/drawingml/2006/table">
            <a:tbl>
              <a:tblPr firstRow="1" bandRow="1"/>
              <a:tblGrid>
                <a:gridCol w="4230000">
                  <a:extLst>
                    <a:ext uri="{9D8B030D-6E8A-4147-A177-3AD203B41FA5}">
                      <a16:colId xmlns:a16="http://schemas.microsoft.com/office/drawing/2014/main" val="1783360408"/>
                    </a:ext>
                  </a:extLst>
                </a:gridCol>
                <a:gridCol w="4231080">
                  <a:extLst>
                    <a:ext uri="{9D8B030D-6E8A-4147-A177-3AD203B41FA5}">
                      <a16:colId xmlns:a16="http://schemas.microsoft.com/office/drawing/2014/main" val="3998844800"/>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2238616071"/>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908607396"/>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715542198"/>
                  </a:ext>
                </a:extLst>
              </a:tr>
            </a:tbl>
          </a:graphicData>
        </a:graphic>
      </p:graphicFrame>
      <p:graphicFrame>
        <p:nvGraphicFramePr>
          <p:cNvPr id="6" name="Tableau 5"/>
          <p:cNvGraphicFramePr>
            <a:graphicFrameLocks noGrp="1"/>
          </p:cNvGraphicFramePr>
          <p:nvPr/>
        </p:nvGraphicFramePr>
        <p:xfrm>
          <a:off x="1092600" y="5574600"/>
          <a:ext cx="4230720" cy="365399"/>
        </p:xfrm>
        <a:graphic>
          <a:graphicData uri="http://schemas.openxmlformats.org/drawingml/2006/table">
            <a:tbl>
              <a:tblPr firstRow="1" bandRow="1"/>
              <a:tblGrid>
                <a:gridCol w="4231080">
                  <a:extLst>
                    <a:ext uri="{9D8B030D-6E8A-4147-A177-3AD203B41FA5}">
                      <a16:colId xmlns:a16="http://schemas.microsoft.com/office/drawing/2014/main" val="1328927810"/>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212413042"/>
                  </a:ext>
                </a:extLst>
              </a:tr>
            </a:tbl>
          </a:graphicData>
        </a:graphic>
      </p:graphicFrame>
      <p:graphicFrame>
        <p:nvGraphicFramePr>
          <p:cNvPr id="7" name="Tableau 6"/>
          <p:cNvGraphicFramePr>
            <a:graphicFrameLocks noGrp="1"/>
          </p:cNvGraphicFramePr>
          <p:nvPr/>
        </p:nvGraphicFramePr>
        <p:xfrm>
          <a:off x="1092600" y="5574600"/>
          <a:ext cx="8460720" cy="1357920"/>
        </p:xfrm>
        <a:graphic>
          <a:graphicData uri="http://schemas.openxmlformats.org/drawingml/2006/table">
            <a:tbl>
              <a:tblPr firstRow="1" bandRow="1"/>
              <a:tblGrid>
                <a:gridCol w="4230000">
                  <a:extLst>
                    <a:ext uri="{9D8B030D-6E8A-4147-A177-3AD203B41FA5}">
                      <a16:colId xmlns:a16="http://schemas.microsoft.com/office/drawing/2014/main" val="3356295670"/>
                    </a:ext>
                  </a:extLst>
                </a:gridCol>
                <a:gridCol w="4231080">
                  <a:extLst>
                    <a:ext uri="{9D8B030D-6E8A-4147-A177-3AD203B41FA5}">
                      <a16:colId xmlns:a16="http://schemas.microsoft.com/office/drawing/2014/main" val="423925733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596739360"/>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kafka.consumer:type=consumer-fetch-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manager-metrics,client-id=([-.w]+),records-lag-max</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 décalage maximum en termes de nombre d'enregistrements pour n'importe quelle partition</a:t>
                      </a:r>
                    </a:p>
                  </a:txBody>
                  <a:tcPr/>
                </a:tc>
                <a:extLst>
                  <a:ext uri="{0D108BD9-81ED-4DB2-BD59-A6C34878D82A}">
                    <a16:rowId xmlns:a16="http://schemas.microsoft.com/office/drawing/2014/main" val="1055809297"/>
                  </a:ext>
                </a:extLst>
              </a:tr>
            </a:tbl>
          </a:graphicData>
        </a:graphic>
      </p:graphicFrame>
      <p:sp>
        <p:nvSpPr>
          <p:cNvPr id="8" name="ZoneTexte 7"/>
          <p:cNvSpPr txBox="1"/>
          <p:nvPr/>
        </p:nvSpPr>
        <p:spPr>
          <a:xfrm>
            <a:off x="1143720" y="2376000"/>
            <a:ext cx="15202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Producteur</a:t>
            </a:r>
          </a:p>
        </p:txBody>
      </p:sp>
      <p:sp>
        <p:nvSpPr>
          <p:cNvPr id="9" name="ZoneTexte 8"/>
          <p:cNvSpPr txBox="1"/>
          <p:nvPr/>
        </p:nvSpPr>
        <p:spPr>
          <a:xfrm>
            <a:off x="1144080" y="5040000"/>
            <a:ext cx="204623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Consommateur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name="page3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 de visualisation</a:t>
            </a:r>
          </a:p>
        </p:txBody>
      </p:sp>
      <p:sp>
        <p:nvSpPr>
          <p:cNvPr id="3" name="Espace réservé du texte 2"/>
          <p:cNvSpPr txBox="1">
            <a:spLocks noGrp="1"/>
          </p:cNvSpPr>
          <p:nvPr>
            <p:ph type="body" idx="4294967295"/>
          </p:nvPr>
        </p:nvSpPr>
        <p:spPr>
          <a:xfrm>
            <a:off x="4536000" y="2261880"/>
            <a:ext cx="5015520" cy="4384800"/>
          </a:xfrm>
        </p:spPr>
        <p:txBody>
          <a:bodyPr vert="horz"/>
          <a:lstStyle/>
          <a:p>
            <a:pPr lvl="0"/>
            <a:r>
              <a:rPr lang="fr-FR"/>
              <a:t>Tdb dispo :</a:t>
            </a:r>
            <a:br>
              <a:rPr lang="fr-FR"/>
            </a:br>
            <a:r>
              <a:rPr lang="fr-FR" sz="2000">
                <a:hlinkClick r:id="rId3"/>
              </a:rPr>
              <a:t>https://grafana.com/grafana/dashboards/721</a:t>
            </a:r>
          </a:p>
          <a:p>
            <a:pPr lvl="0"/>
            <a:endParaRPr lang="fr-FR" sz="2000"/>
          </a:p>
          <a:p>
            <a:pPr lvl="0"/>
            <a:endParaRPr lang="fr-FR" sz="2000"/>
          </a:p>
          <a:p>
            <a:pPr lvl="0"/>
            <a:endParaRPr lang="fr-FR" sz="2000"/>
          </a:p>
          <a:p>
            <a:pPr lvl="0"/>
            <a:r>
              <a:rPr lang="fr-FR" sz="2000"/>
              <a:t>Exportateur JMX https://github.com/prometheus/jmx_exporter/blob/master/example_configs/kafka-2_0_0.yml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242719" y="2304000"/>
            <a:ext cx="3149279" cy="5098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name="page3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Autres outils</a:t>
            </a:r>
          </a:p>
        </p:txBody>
      </p:sp>
      <p:sp>
        <p:nvSpPr>
          <p:cNvPr id="3" name="Espace réservé du texte 2"/>
          <p:cNvSpPr txBox="1">
            <a:spLocks noGrp="1"/>
          </p:cNvSpPr>
          <p:nvPr>
            <p:ph type="body" idx="4294967295"/>
          </p:nvPr>
        </p:nvSpPr>
        <p:spPr/>
        <p:txBody>
          <a:bodyPr vert="horz"/>
          <a:lstStyle/>
          <a:p>
            <a:pPr lvl="0"/>
            <a:r>
              <a:rPr lang="fr-FR"/>
              <a:t>Confluent Control Center</a:t>
            </a:r>
          </a:p>
          <a:p>
            <a:pPr lvl="0"/>
            <a:r>
              <a:rPr lang="fr-FR"/>
              <a:t>JConsole</a:t>
            </a:r>
          </a:p>
          <a:p>
            <a:pPr lvl="0"/>
            <a:r>
              <a:rPr lang="fr-FR"/>
              <a:t>Graphite</a:t>
            </a:r>
          </a:p>
          <a:p>
            <a:pPr lvl="0"/>
            <a:r>
              <a:rPr lang="fr-FR"/>
              <a:t>CloudWatch</a:t>
            </a:r>
          </a:p>
          <a:p>
            <a:pPr lvl="0"/>
            <a:r>
              <a:rPr lang="fr-FR"/>
              <a:t>DataDog</a:t>
            </a:r>
          </a:p>
          <a:p>
            <a:pPr lvl="0"/>
            <a:r>
              <a:rPr lang="fr-FR"/>
              <a:t>SMM of Data Flow (Hortonworks)</a:t>
            </a:r>
          </a:p>
          <a:p>
            <a:pPr lvl="0"/>
            <a:r>
              <a:rPr lang="fr-FR"/>
              <a:t>...</a:t>
            </a:r>
          </a:p>
        </p:txBody>
      </p:sp>
      <p:sp>
        <p:nvSpPr>
          <p:cNvPr id="4" name="ZoneTexte 3"/>
          <p:cNvSpPr txBox="1"/>
          <p:nvPr/>
        </p:nvSpPr>
        <p:spPr>
          <a:xfrm>
            <a:off x="577080" y="6983999"/>
            <a:ext cx="69868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10.2 : Monitoring JMX et Promeheus/Grafana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Topic</a:t>
            </a:r>
          </a:p>
        </p:txBody>
      </p:sp>
      <p:sp>
        <p:nvSpPr>
          <p:cNvPr id="3" name="Espace réservé du texte 2"/>
          <p:cNvSpPr txBox="1">
            <a:spLocks noGrp="1"/>
          </p:cNvSpPr>
          <p:nvPr>
            <p:ph type="body" idx="4294967295"/>
          </p:nvPr>
        </p:nvSpPr>
        <p:spPr>
          <a:xfrm>
            <a:off x="1091880" y="2308962"/>
            <a:ext cx="8459640" cy="2130120"/>
          </a:xfrm>
        </p:spPr>
        <p:txBody>
          <a:bodyPr vert="horz">
            <a:normAutofit fontScale="85000" lnSpcReduction="20000"/>
          </a:bodyPr>
          <a:lstStyle/>
          <a:p>
            <a:pPr lvl="0"/>
            <a:r>
              <a:rPr lang="fr-FR"/>
              <a:t>Les </a:t>
            </a:r>
            <a:r>
              <a:rPr lang="fr-FR" i="1"/>
              <a:t>records</a:t>
            </a:r>
            <a:r>
              <a:rPr lang="fr-FR"/>
              <a:t> sont publiés vers des </a:t>
            </a:r>
            <a:r>
              <a:rPr lang="fr-FR" b="1" i="1">
                <a:solidFill>
                  <a:srgbClr val="182F7C"/>
                </a:solidFill>
              </a:rPr>
              <a:t>topics</a:t>
            </a:r>
            <a:r>
              <a:rPr lang="fr-FR"/>
              <a:t>.</a:t>
            </a:r>
          </a:p>
          <a:p>
            <a:pPr lvl="0"/>
            <a:r>
              <a:rPr lang="fr-FR"/>
              <a:t>Les </a:t>
            </a:r>
            <a:r>
              <a:rPr lang="fr-FR" i="1"/>
              <a:t>topics</a:t>
            </a:r>
            <a:r>
              <a:rPr lang="fr-FR"/>
              <a:t> de Kafka peuvent avoir Zéro, Un ou de multiples abonnés</a:t>
            </a:r>
          </a:p>
          <a:p>
            <a:pPr lvl="0"/>
            <a:r>
              <a:rPr lang="fr-FR"/>
              <a:t>Les topics peuvent être </a:t>
            </a:r>
            <a:r>
              <a:rPr lang="fr-FR" b="1" i="1">
                <a:solidFill>
                  <a:srgbClr val="182F7C"/>
                </a:solidFill>
              </a:rPr>
              <a:t>partitionnés.</a:t>
            </a:r>
          </a:p>
          <a:p>
            <a:pPr lvl="0">
              <a:lnSpc>
                <a:spcPct val="100000"/>
              </a:lnSpc>
              <a:spcAft>
                <a:spcPts val="567"/>
              </a:spcAft>
            </a:pPr>
            <a:r>
              <a:rPr lang="fr-FR"/>
              <a:t>Le cluster Kafka conserve donc un journal partitionné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165839" y="4680000"/>
            <a:ext cx="3962160" cy="2542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Apport des partitions</a:t>
            </a:r>
          </a:p>
        </p:txBody>
      </p:sp>
      <p:sp>
        <p:nvSpPr>
          <p:cNvPr id="3" name="Espace réservé du texte 2"/>
          <p:cNvSpPr txBox="1">
            <a:spLocks noGrp="1"/>
          </p:cNvSpPr>
          <p:nvPr>
            <p:ph type="body" idx="4294967295"/>
          </p:nvPr>
        </p:nvSpPr>
        <p:spPr>
          <a:xfrm>
            <a:off x="1091880" y="2261880"/>
            <a:ext cx="8459640" cy="2606682"/>
          </a:xfrm>
        </p:spPr>
        <p:txBody>
          <a:bodyPr vert="horz">
            <a:noAutofit/>
          </a:bodyPr>
          <a:lstStyle/>
          <a:p>
            <a:pPr marL="342900" lvl="0" indent="-342900">
              <a:lnSpc>
                <a:spcPct val="100000"/>
              </a:lnSpc>
              <a:spcAft>
                <a:spcPts val="567"/>
              </a:spcAft>
              <a:buFont typeface="Arial" panose="020B0604020202020204" pitchFamily="34" charset="0"/>
              <a:buChar char="•"/>
            </a:pPr>
            <a:r>
              <a:rPr lang="fr-FR" sz="2400" dirty="0"/>
              <a:t>Les partitions autorisent le parallélisme et augmentent la capacité de stockage en utilisant les capacités disque de chaque nœud.</a:t>
            </a:r>
          </a:p>
          <a:p>
            <a:pPr marL="342900" lvl="0" indent="-342900">
              <a:lnSpc>
                <a:spcPct val="100000"/>
              </a:lnSpc>
              <a:spcAft>
                <a:spcPts val="567"/>
              </a:spcAft>
              <a:buFont typeface="Arial" panose="020B0604020202020204" pitchFamily="34" charset="0"/>
              <a:buChar char="•"/>
            </a:pPr>
            <a:r>
              <a:rPr lang="fr-FR" sz="2400" dirty="0"/>
              <a:t>L’ordre des messages n’est garanti qu’à l’intérieur d’une partition</a:t>
            </a:r>
          </a:p>
          <a:p>
            <a:pPr marL="342900" lvl="0" indent="-342900">
              <a:lnSpc>
                <a:spcPct val="100000"/>
              </a:lnSpc>
              <a:spcAft>
                <a:spcPts val="567"/>
              </a:spcAft>
              <a:buFont typeface="Arial" panose="020B0604020202020204" pitchFamily="34" charset="0"/>
              <a:buChar char="•"/>
            </a:pPr>
            <a:r>
              <a:rPr lang="fr-FR" sz="2400" dirty="0"/>
              <a:t>Le nombre de partition est fixé à la création du </a:t>
            </a:r>
            <a:r>
              <a:rPr lang="fr-FR" sz="2400" i="1" dirty="0"/>
              <a:t>topic</a:t>
            </a:r>
          </a:p>
        </p:txBody>
      </p:sp>
      <p:pic>
        <p:nvPicPr>
          <p:cNvPr id="6" name="Image 5"/>
          <p:cNvPicPr>
            <a:picLocks noChangeAspect="1"/>
          </p:cNvPicPr>
          <p:nvPr/>
        </p:nvPicPr>
        <p:blipFill>
          <a:blip r:embed="rId3"/>
          <a:stretch>
            <a:fillRect/>
          </a:stretch>
        </p:blipFill>
        <p:spPr>
          <a:xfrm>
            <a:off x="2026050" y="5190437"/>
            <a:ext cx="6591300" cy="1800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spAutoFit/>
          </a:bodyPr>
          <a:lstStyle/>
          <a:p>
            <a:pPr lvl="0"/>
            <a:r>
              <a:rPr lang="fr-FR"/>
              <a:t>Agenda</a:t>
            </a:r>
          </a:p>
        </p:txBody>
      </p:sp>
      <p:sp>
        <p:nvSpPr>
          <p:cNvPr id="3" name="Espace réservé du texte 2"/>
          <p:cNvSpPr txBox="1">
            <a:spLocks noGrp="1"/>
          </p:cNvSpPr>
          <p:nvPr>
            <p:ph type="body" idx="4294967295"/>
          </p:nvPr>
        </p:nvSpPr>
        <p:spPr>
          <a:xfrm>
            <a:off x="1091880" y="2377630"/>
            <a:ext cx="4128120" cy="4844976"/>
          </a:xfrm>
        </p:spPr>
        <p:txBody>
          <a:bodyPr vert="horz">
            <a:normAutofit fontScale="25000" lnSpcReduction="20000"/>
          </a:bodyPr>
          <a:lstStyle/>
          <a:p>
            <a:pPr lvl="0"/>
            <a:r>
              <a:rPr lang="fr-FR" sz="5600" b="1" dirty="0"/>
              <a:t>Introduction à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Le projet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Cas d’usage</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Concepts</a:t>
            </a:r>
            <a:r>
              <a:rPr lang="fr-FR" sz="2800" dirty="0">
                <a:solidFill>
                  <a:srgbClr val="000000"/>
                </a:solidFill>
                <a:latin typeface="Tahoma" pitchFamily="34"/>
                <a:cs typeface="Lucida Sans Unicode" pitchFamily="34"/>
              </a:rPr>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a:p>
            <a:pPr lvl="0"/>
            <a:r>
              <a:rPr lang="fr-FR" sz="5600" b="1" dirty="0"/>
              <a:t>Cluster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Nœuds du cluster</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Distributions / Installation</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Utilitaires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Outils graphiques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5600" b="1" dirty="0"/>
          </a:p>
          <a:p>
            <a:pPr lvl="0"/>
            <a:r>
              <a:rPr lang="fr-FR" sz="5600" b="1" dirty="0"/>
              <a:t>Kafka APIs</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Producer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Consumer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smtClean="0">
                <a:ea typeface="+mn-ea"/>
              </a:rPr>
              <a:t>Schema</a:t>
            </a:r>
            <a:r>
              <a:rPr lang="fr-FR" sz="5200" kern="1200" dirty="0" smtClean="0">
                <a:ea typeface="+mn-ea"/>
              </a:rPr>
              <a:t> </a:t>
            </a:r>
            <a:r>
              <a:rPr lang="fr-FR" sz="5200" kern="1200" dirty="0" err="1" smtClean="0">
                <a:ea typeface="+mn-ea"/>
              </a:rPr>
              <a:t>Registry</a:t>
            </a:r>
            <a:endParaRPr lang="fr-FR" sz="5200" kern="1200" dirty="0">
              <a:ea typeface="+mn-ea"/>
            </a:endParaRP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a:ea typeface="+mn-ea"/>
              </a:rPr>
              <a:t>Connect</a:t>
            </a:r>
            <a:r>
              <a:rPr lang="fr-FR" sz="5200" kern="1200" dirty="0">
                <a:ea typeface="+mn-ea"/>
              </a:rPr>
              <a:t>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Admin </a:t>
            </a:r>
            <a:r>
              <a:rPr lang="fr-FR" sz="5200" kern="1200" dirty="0">
                <a:ea typeface="+mn-ea"/>
              </a:rPr>
              <a:t>APIS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b="1" dirty="0"/>
          </a:p>
          <a:p>
            <a:pPr lvl="0"/>
            <a:endParaRPr lang="fr-FR" dirty="0"/>
          </a:p>
        </p:txBody>
      </p:sp>
      <p:sp>
        <p:nvSpPr>
          <p:cNvPr id="4" name="Espace réservé du texte 3"/>
          <p:cNvSpPr txBox="1">
            <a:spLocks noGrp="1"/>
          </p:cNvSpPr>
          <p:nvPr>
            <p:ph type="body" idx="4294967295"/>
          </p:nvPr>
        </p:nvSpPr>
        <p:spPr>
          <a:xfrm>
            <a:off x="5426640" y="2377629"/>
            <a:ext cx="4128120" cy="4949145"/>
          </a:xfrm>
        </p:spPr>
        <p:txBody>
          <a:bodyPr vert="horz">
            <a:normAutofit fontScale="62500" lnSpcReduction="20000"/>
          </a:bodyPr>
          <a:lstStyle/>
          <a:p>
            <a:pPr lvl="0"/>
            <a:r>
              <a:rPr lang="fr-FR" sz="2000" b="1" dirty="0" smtClean="0"/>
              <a:t>Garanties </a:t>
            </a:r>
            <a:r>
              <a:rPr lang="fr-FR" sz="2000" b="1" dirty="0"/>
              <a:t>Kafka</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Mécanismes de réplication</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At Most Once, At Least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Exactly</a:t>
            </a:r>
            <a:r>
              <a:rPr lang="fr-FR" sz="2100" dirty="0">
                <a:solidFill>
                  <a:srgbClr val="000000"/>
                </a:solidFill>
                <a:latin typeface="Tahoma" pitchFamily="34"/>
                <a:cs typeface="Lucida Sans Unicode" pitchFamily="34"/>
              </a:rPr>
              <a: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Débit, latence, durabilité</a:t>
            </a:r>
            <a:r>
              <a:rPr lang="fr-FR" sz="1200" dirty="0">
                <a:solidFill>
                  <a:srgbClr val="000000"/>
                </a:solidFill>
                <a:latin typeface="Tahoma" pitchFamily="34"/>
                <a:cs typeface="Lucida Sans Unicode" pitchFamily="34"/>
              </a:rPr>
              <a:t/>
            </a:r>
            <a:br>
              <a:rPr lang="fr-FR" sz="1200" dirty="0">
                <a:solidFill>
                  <a:srgbClr val="000000"/>
                </a:solidFill>
                <a:latin typeface="Tahoma" pitchFamily="34"/>
                <a:cs typeface="Lucida Sans Unicode" pitchFamily="34"/>
              </a:rPr>
            </a:br>
            <a:endParaRPr lang="fr-FR" sz="1200" dirty="0">
              <a:solidFill>
                <a:srgbClr val="000000"/>
              </a:solidFill>
              <a:latin typeface="Tahoma" pitchFamily="34"/>
              <a:cs typeface="Lucida Sans Unicode" pitchFamily="34"/>
            </a:endParaRPr>
          </a:p>
          <a:p>
            <a:pPr lvl="0"/>
            <a:r>
              <a:rPr lang="fr-FR" sz="2000" b="1" dirty="0"/>
              <a:t>Kafka Stream</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Concepts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Streamiz</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ksqlDB</a:t>
            </a:r>
            <a:endParaRPr lang="fr-FR" sz="2100" dirty="0">
              <a:solidFill>
                <a:srgbClr val="000000"/>
              </a:solidFill>
              <a:latin typeface="Tahoma" pitchFamily="34"/>
              <a:cs typeface="Lucida Sans Unicode" pitchFamily="34"/>
            </a:endParaRPr>
          </a:p>
          <a:p>
            <a:pPr lvl="0"/>
            <a:endParaRPr lang="fr-FR" sz="2200" b="1" dirty="0" smtClean="0"/>
          </a:p>
          <a:p>
            <a:pPr lvl="0"/>
            <a:r>
              <a:rPr lang="fr-FR" sz="2200" b="1" dirty="0" smtClean="0"/>
              <a:t>Sécurité</a:t>
            </a:r>
            <a:endParaRPr lang="fr-FR" sz="2200" b="1" dirty="0"/>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Configuration des </a:t>
            </a:r>
            <a:r>
              <a:rPr lang="fr-FR" sz="2100" dirty="0" err="1">
                <a:solidFill>
                  <a:srgbClr val="000000"/>
                </a:solidFill>
                <a:latin typeface="Tahoma" pitchFamily="34"/>
                <a:cs typeface="Lucida Sans Unicode" pitchFamily="34"/>
              </a:rPr>
              <a:t>listeners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SSL/TLS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Authentification via SASL</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ACLs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Quotas</a:t>
            </a:r>
          </a:p>
          <a:p>
            <a:pPr lvl="0"/>
            <a:endParaRPr lang="fr-FR" sz="2200" b="1" dirty="0" smtClean="0"/>
          </a:p>
          <a:p>
            <a:pPr lvl="0"/>
            <a:r>
              <a:rPr lang="fr-FR" sz="2200" b="1" dirty="0" smtClean="0"/>
              <a:t>Annexes</a:t>
            </a:r>
            <a:endParaRPr lang="fr-FR" sz="2200" b="1" dirty="0"/>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dirty="0"/>
          </a:p>
          <a:p>
            <a:pPr lvl="0"/>
            <a:endParaRPr lang="fr-FR"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Réplication</a:t>
            </a:r>
          </a:p>
        </p:txBody>
      </p:sp>
      <p:sp>
        <p:nvSpPr>
          <p:cNvPr id="3" name="Espace réservé du texte 2"/>
          <p:cNvSpPr txBox="1">
            <a:spLocks noGrp="1"/>
          </p:cNvSpPr>
          <p:nvPr>
            <p:ph type="body" idx="4294967295"/>
          </p:nvPr>
        </p:nvSpPr>
        <p:spPr>
          <a:xfrm>
            <a:off x="1091880" y="2261880"/>
            <a:ext cx="8459640" cy="1240200"/>
          </a:xfrm>
        </p:spPr>
        <p:txBody>
          <a:bodyPr vert="horz"/>
          <a:lstStyle/>
          <a:p>
            <a:pPr lvl="0"/>
            <a:r>
              <a:rPr lang="fr-FR" sz="2800"/>
              <a:t>Les partitions peuvent être </a:t>
            </a:r>
            <a:r>
              <a:rPr lang="fr-FR" sz="2800" b="1">
                <a:solidFill>
                  <a:srgbClr val="0D1F63"/>
                </a:solidFill>
              </a:rPr>
              <a:t>répliquées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800">
                <a:solidFill>
                  <a:srgbClr val="000000"/>
                </a:solidFill>
                <a:latin typeface="Tahoma" pitchFamily="34"/>
                <a:cs typeface="Lucida Sans Unicode" pitchFamily="34"/>
              </a:rPr>
              <a:t>La réplication permet la tolérance aux pannes et la durabilité des données</a:t>
            </a:r>
          </a:p>
        </p:txBody>
      </p:sp>
      <p:pic>
        <p:nvPicPr>
          <p:cNvPr id="5" name="Image 4"/>
          <p:cNvPicPr>
            <a:picLocks noChangeAspect="1"/>
          </p:cNvPicPr>
          <p:nvPr/>
        </p:nvPicPr>
        <p:blipFill>
          <a:blip r:embed="rId3"/>
          <a:stretch>
            <a:fillRect/>
          </a:stretch>
        </p:blipFill>
        <p:spPr>
          <a:xfrm>
            <a:off x="1435893" y="4351464"/>
            <a:ext cx="7820025" cy="2390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Distribution des partitions</a:t>
            </a:r>
          </a:p>
        </p:txBody>
      </p:sp>
      <p:sp>
        <p:nvSpPr>
          <p:cNvPr id="3" name="Espace réservé du texte 2"/>
          <p:cNvSpPr txBox="1">
            <a:spLocks noGrp="1"/>
          </p:cNvSpPr>
          <p:nvPr>
            <p:ph type="body" idx="4294967295"/>
          </p:nvPr>
        </p:nvSpPr>
        <p:spPr>
          <a:xfrm>
            <a:off x="1091880" y="2354480"/>
            <a:ext cx="8459640" cy="4384800"/>
          </a:xfrm>
        </p:spPr>
        <p:txBody>
          <a:bodyPr vert="horz">
            <a:normAutofit fontScale="77500" lnSpcReduction="20000"/>
          </a:bodyPr>
          <a:lstStyle/>
          <a:p>
            <a:pPr lvl="0"/>
            <a:r>
              <a:rPr lang="fr-FR"/>
              <a:t>Les partitions sont réparties sur les instances du cluster.</a:t>
            </a:r>
          </a:p>
          <a:p>
            <a:pPr lvl="0"/>
            <a:r>
              <a:rPr lang="fr-FR"/>
              <a:t>Les répliques sont distribuées sur des instances différentes</a:t>
            </a:r>
          </a:p>
          <a:p>
            <a:pPr lvl="0"/>
            <a:r>
              <a:rPr lang="fr-FR"/>
              <a:t>Pour chaque partition répliquée, une des instances agit comme </a:t>
            </a:r>
            <a:r>
              <a:rPr lang="fr-FR" b="1">
                <a:solidFill>
                  <a:srgbClr val="0D1F63"/>
                </a:solidFill>
              </a:rPr>
              <a:t>maître (leader)</a:t>
            </a:r>
            <a:r>
              <a:rPr lang="fr-FR"/>
              <a:t>. Les autres comme </a:t>
            </a:r>
            <a:r>
              <a:rPr lang="fr-FR" b="1">
                <a:solidFill>
                  <a:srgbClr val="0D1F63"/>
                </a:solidFill>
              </a:rPr>
              <a:t>suiveurs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maître coordonne les lectures et les écritures sur la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suiveurs répliquent passivement le maître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 maître défaille, un processus d’élection choisit un autre maître parmi les répliques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Partition et offset</a:t>
            </a:r>
          </a:p>
        </p:txBody>
      </p:sp>
      <p:sp>
        <p:nvSpPr>
          <p:cNvPr id="3" name="Espace réservé du texte 2"/>
          <p:cNvSpPr txBox="1">
            <a:spLocks noGrp="1"/>
          </p:cNvSpPr>
          <p:nvPr>
            <p:ph type="body" idx="4294967295"/>
          </p:nvPr>
        </p:nvSpPr>
        <p:spPr/>
        <p:txBody>
          <a:bodyPr vert="horz"/>
          <a:lstStyle/>
          <a:p>
            <a:pPr lvl="0"/>
            <a:r>
              <a:rPr lang="fr-FR"/>
              <a:t>Chaque partition est une séquence </a:t>
            </a:r>
            <a:r>
              <a:rPr lang="fr-FR" b="1">
                <a:solidFill>
                  <a:srgbClr val="182F7C"/>
                </a:solidFill>
              </a:rPr>
              <a:t>ordonnée</a:t>
            </a:r>
            <a:r>
              <a:rPr lang="fr-FR" b="1">
                <a:solidFill>
                  <a:srgbClr val="000099"/>
                </a:solidFill>
              </a:rPr>
              <a:t> </a:t>
            </a:r>
            <a:r>
              <a:rPr lang="fr-FR" b="1">
                <a:solidFill>
                  <a:srgbClr val="182F7C"/>
                </a:solidFill>
              </a:rPr>
              <a:t>et immuable</a:t>
            </a:r>
            <a:r>
              <a:rPr lang="fr-FR"/>
              <a:t> d'enregistrements.</a:t>
            </a:r>
          </a:p>
          <a:p>
            <a:pPr lvl="0"/>
            <a:r>
              <a:rPr lang="fr-FR"/>
              <a:t>Un numéro d’identification séquentiel nommé </a:t>
            </a:r>
            <a:r>
              <a:rPr lang="fr-FR" b="1" i="1">
                <a:solidFill>
                  <a:srgbClr val="182F7C"/>
                </a:solidFill>
              </a:rPr>
              <a:t>offset</a:t>
            </a:r>
            <a:r>
              <a:rPr lang="fr-FR"/>
              <a:t> est attribué à chaque enregistrement.</a:t>
            </a:r>
          </a:p>
          <a:p>
            <a:pPr lvl="0"/>
            <a:r>
              <a:rPr lang="fr-FR"/>
              <a:t>Le cluster Kafka conserve durablement tous les enregistrements publiés, qu'ils aient ou non été consommés, en utilisant une </a:t>
            </a:r>
            <a:r>
              <a:rPr lang="fr-FR" b="1" i="1">
                <a:solidFill>
                  <a:srgbClr val="182F7C"/>
                </a:solidFill>
              </a:rPr>
              <a:t>période</a:t>
            </a:r>
            <a:r>
              <a:rPr lang="fr-FR"/>
              <a:t> </a:t>
            </a:r>
            <a:r>
              <a:rPr lang="fr-FR" b="1" i="1">
                <a:solidFill>
                  <a:srgbClr val="182F7C"/>
                </a:solidFill>
              </a:rPr>
              <a:t>de</a:t>
            </a:r>
            <a:r>
              <a:rPr lang="fr-FR"/>
              <a:t> </a:t>
            </a:r>
            <a:r>
              <a:rPr lang="fr-FR" b="1" i="1">
                <a:solidFill>
                  <a:srgbClr val="182F7C"/>
                </a:solidFill>
              </a:rPr>
              <a:t>rétention</a:t>
            </a:r>
            <a:r>
              <a:rPr lang="fr-FR"/>
              <a:t> configurable.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Clients du cluster</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1880" y="2752235"/>
            <a:ext cx="8777160" cy="4807440"/>
          </a:xfrm>
          <a:prstGeom prst="rect">
            <a:avLst/>
          </a:prstGeom>
          <a:noFill/>
          <a:ln>
            <a:noFill/>
          </a:ln>
        </p:spPr>
      </p:pic>
      <p:sp>
        <p:nvSpPr>
          <p:cNvPr id="4" name="ZoneTexte 3"/>
          <p:cNvSpPr txBox="1"/>
          <p:nvPr/>
        </p:nvSpPr>
        <p:spPr>
          <a:xfrm>
            <a:off x="984240" y="2411640"/>
            <a:ext cx="8898503" cy="734132"/>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200" b="0" i="0" u="none" strike="noStrike" baseline="0" dirty="0">
                <a:ln>
                  <a:noFill/>
                </a:ln>
                <a:solidFill>
                  <a:srgbClr val="000000"/>
                </a:solidFill>
                <a:latin typeface="Tahoma" pitchFamily="34"/>
                <a:ea typeface="Lucida Sans Unicode" pitchFamily="34"/>
                <a:cs typeface="Lucida Sans Unicode" pitchFamily="34"/>
              </a:rPr>
              <a:t>Les producteurs et consommateurs sont connectés à tous les brokers </a:t>
            </a:r>
            <a:r>
              <a:rPr lang="fr-FR" sz="2200" b="0" i="0" u="none" strike="noStrike" baseline="0" dirty="0" smtClean="0">
                <a:ln>
                  <a:noFill/>
                </a:ln>
                <a:solidFill>
                  <a:srgbClr val="000000"/>
                </a:solidFill>
                <a:latin typeface="Tahoma" pitchFamily="34"/>
                <a:ea typeface="Lucida Sans Unicode" pitchFamily="34"/>
                <a:cs typeface="Lucida Sans Unicode" pitchFamily="34"/>
              </a:rPr>
              <a:t/>
            </a:r>
            <a:br>
              <a:rPr lang="fr-FR" sz="2200" b="0" i="0" u="none" strike="noStrike" baseline="0" dirty="0" smtClean="0">
                <a:ln>
                  <a:noFill/>
                </a:ln>
                <a:solidFill>
                  <a:srgbClr val="000000"/>
                </a:solidFill>
                <a:latin typeface="Tahoma" pitchFamily="34"/>
                <a:ea typeface="Lucida Sans Unicode" pitchFamily="34"/>
                <a:cs typeface="Lucida Sans Unicode" pitchFamily="34"/>
              </a:rPr>
            </a:br>
            <a:r>
              <a:rPr lang="fr-FR" sz="2200" b="0" i="0" u="none" strike="noStrike" baseline="0" dirty="0" smtClean="0">
                <a:ln>
                  <a:noFill/>
                </a:ln>
                <a:solidFill>
                  <a:srgbClr val="000000"/>
                </a:solidFill>
                <a:latin typeface="Tahoma" pitchFamily="34"/>
                <a:ea typeface="Lucida Sans Unicode" pitchFamily="34"/>
                <a:cs typeface="Lucida Sans Unicode" pitchFamily="34"/>
              </a:rPr>
              <a:t>détenant </a:t>
            </a:r>
            <a:r>
              <a:rPr lang="fr-FR" sz="2200" b="0" i="0" u="none" strike="noStrike" baseline="0" dirty="0">
                <a:ln>
                  <a:noFill/>
                </a:ln>
                <a:solidFill>
                  <a:srgbClr val="000000"/>
                </a:solidFill>
                <a:latin typeface="Tahoma" pitchFamily="34"/>
                <a:ea typeface="Lucida Sans Unicode" pitchFamily="34"/>
                <a:cs typeface="Lucida Sans Unicode" pitchFamily="34"/>
              </a:rPr>
              <a:t>le </a:t>
            </a:r>
            <a:r>
              <a:rPr lang="fr-FR" sz="2200" b="0" i="1" u="none" strike="noStrike" baseline="0" dirty="0">
                <a:ln>
                  <a:noFill/>
                </a:ln>
                <a:solidFill>
                  <a:srgbClr val="000000"/>
                </a:solidFill>
                <a:latin typeface="Tahoma" pitchFamily="34"/>
                <a:ea typeface="Lucida Sans Unicode" pitchFamily="34"/>
                <a:cs typeface="Lucida Sans Unicode" pitchFamily="34"/>
              </a:rPr>
              <a: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Routing des messages</a:t>
            </a:r>
          </a:p>
        </p:txBody>
      </p:sp>
      <p:sp>
        <p:nvSpPr>
          <p:cNvPr id="3" name="Espace réservé du texte 2"/>
          <p:cNvSpPr txBox="1">
            <a:spLocks noGrp="1"/>
          </p:cNvSpPr>
          <p:nvPr>
            <p:ph type="body" idx="4294967295"/>
          </p:nvPr>
        </p:nvSpPr>
        <p:spPr/>
        <p:txBody>
          <a:bodyPr vert="horz"/>
          <a:lstStyle/>
          <a:p>
            <a:pPr lvl="0"/>
            <a:r>
              <a:rPr lang="fr-FR" dirty="0"/>
              <a:t>Les producteurs sont responsables du choix de la partition en fonction de l'enregistrement</a:t>
            </a:r>
          </a:p>
          <a:p>
            <a:pPr lvl="0"/>
            <a:r>
              <a:rPr lang="fr-FR" dirty="0"/>
              <a:t>Cela peut être fait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V</a:t>
            </a:r>
            <a:r>
              <a:rPr lang="fr-FR" sz="2800" dirty="0" smtClean="0">
                <a:solidFill>
                  <a:srgbClr val="000000"/>
                </a:solidFill>
                <a:latin typeface="Tahoma" pitchFamily="34"/>
                <a:cs typeface="Lucida Sans Unicode" pitchFamily="34"/>
              </a:rPr>
              <a:t>ia </a:t>
            </a:r>
            <a:r>
              <a:rPr lang="fr-FR" sz="2800" dirty="0">
                <a:solidFill>
                  <a:srgbClr val="000000"/>
                </a:solidFill>
                <a:latin typeface="Tahoma" pitchFamily="34"/>
                <a:cs typeface="Lucida Sans Unicode" pitchFamily="34"/>
              </a:rPr>
              <a:t>une stratégie Round-Robin assurant un équilibrage de charge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En fonction des données de l’enregistrement. Typiquement, la clé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 de consommateurs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Les consommateurs sont </a:t>
            </a:r>
            <a:r>
              <a:rPr lang="fr-FR" dirty="0" err="1"/>
              <a:t>taggés</a:t>
            </a:r>
            <a:r>
              <a:rPr lang="fr-FR" dirty="0"/>
              <a:t> avec un nom de </a:t>
            </a:r>
            <a:r>
              <a:rPr lang="fr-FR" b="1" dirty="0">
                <a:solidFill>
                  <a:srgbClr val="0D1F63"/>
                </a:solidFill>
              </a:rPr>
              <a:t>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Chaque enregistrement d’un topic est remis à une instance de consommateur au sein de chaque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Les instances de consommateurs peuvent se trouver dans des threads, processus  ou machines </a:t>
            </a:r>
            <a:r>
              <a:rPr lang="fr-FR" sz="2800" dirty="0" smtClean="0">
                <a:solidFill>
                  <a:srgbClr val="000000"/>
                </a:solidFill>
                <a:latin typeface="Tahoma" pitchFamily="34"/>
                <a:cs typeface="Lucida Sans Unicode" pitchFamily="34"/>
              </a:rPr>
              <a:t>distincts.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a:t>
            </a:r>
            <a:r>
              <a:rPr lang="fr-FR" sz="3200" dirty="0" err="1">
                <a:solidFill>
                  <a:srgbClr val="000000"/>
                </a:solidFill>
                <a:latin typeface="Tahoma" pitchFamily="34"/>
                <a:cs typeface="Lucida Sans Unicode" pitchFamily="34"/>
              </a:rPr>
              <a:t>Scalabilité</a:t>
            </a:r>
            <a:r>
              <a:rPr lang="fr-FR" sz="3200" dirty="0">
                <a:solidFill>
                  <a:srgbClr val="000000"/>
                </a:solidFill>
                <a:latin typeface="Tahoma" pitchFamily="34"/>
                <a:cs typeface="Lucida Sans Unicode" pitchFamily="34"/>
              </a:rPr>
              <a:t> et Tolérance aux fautes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 consommateur</a:t>
            </a:r>
          </a:p>
        </p:txBody>
      </p:sp>
      <p:sp>
        <p:nvSpPr>
          <p:cNvPr id="3" name="Espace réservé du texte 2"/>
          <p:cNvSpPr txBox="1">
            <a:spLocks noGrp="1"/>
          </p:cNvSpPr>
          <p:nvPr>
            <p:ph type="body" idx="4294967295"/>
          </p:nvPr>
        </p:nvSpPr>
        <p:spPr>
          <a:xfrm>
            <a:off x="1091880" y="2320537"/>
            <a:ext cx="8459640" cy="4384800"/>
          </a:xfrm>
        </p:spPr>
        <p:txBody>
          <a:bodyPr vert="horz">
            <a:normAutofit fontScale="92500" lnSpcReduction="10000"/>
          </a:bodyPr>
          <a:lstStyle/>
          <a:p>
            <a:pPr lvl="0"/>
            <a:r>
              <a:rPr lang="fr-FR" dirty="0"/>
              <a:t>La seule métadonnée conservée pour un groupe de consommateurs est son </a:t>
            </a:r>
            <a:r>
              <a:rPr lang="fr-FR" b="1" dirty="0">
                <a:solidFill>
                  <a:srgbClr val="182F7C"/>
                </a:solidFill>
              </a:rPr>
              <a:t>offset</a:t>
            </a:r>
            <a:r>
              <a:rPr lang="fr-FR" dirty="0"/>
              <a:t> du journal.</a:t>
            </a:r>
          </a:p>
          <a:p>
            <a:pPr lvl="0"/>
            <a:r>
              <a:rPr lang="fr-FR" dirty="0"/>
              <a:t>Cet offset est contrôlé par le consommateur:</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N</a:t>
            </a:r>
            <a:r>
              <a:rPr lang="fr-FR" sz="2800" dirty="0" smtClean="0">
                <a:solidFill>
                  <a:srgbClr val="000000"/>
                </a:solidFill>
                <a:latin typeface="Tahoma" pitchFamily="34"/>
                <a:cs typeface="Lucida Sans Unicode" pitchFamily="34"/>
              </a:rPr>
              <a:t>ormalement</a:t>
            </a:r>
            <a:r>
              <a:rPr lang="fr-FR" sz="2800" dirty="0">
                <a:solidFill>
                  <a:srgbClr val="000000"/>
                </a:solidFill>
                <a:latin typeface="Tahoma" pitchFamily="34"/>
                <a:cs typeface="Lucida Sans Unicode" pitchFamily="34"/>
              </a:rPr>
              <a:t>, le consommateur avance son offset au fur et à mesure de sa lecture des </a:t>
            </a:r>
            <a:r>
              <a:rPr lang="fr-FR" sz="2800" dirty="0" smtClean="0">
                <a:solidFill>
                  <a:srgbClr val="000000"/>
                </a:solidFill>
                <a:latin typeface="Tahoma" pitchFamily="34"/>
                <a:cs typeface="Lucida Sans Unicode" pitchFamily="34"/>
              </a:rPr>
              <a:t>enregistrements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M</a:t>
            </a:r>
            <a:r>
              <a:rPr lang="fr-FR" sz="2800" dirty="0" smtClean="0">
                <a:solidFill>
                  <a:srgbClr val="000000"/>
                </a:solidFill>
                <a:latin typeface="Tahoma" pitchFamily="34"/>
                <a:cs typeface="Lucida Sans Unicode" pitchFamily="34"/>
              </a:rPr>
              <a:t>ais</a:t>
            </a:r>
            <a:r>
              <a:rPr lang="fr-FR" sz="2800" dirty="0">
                <a:solidFill>
                  <a:srgbClr val="000000"/>
                </a:solidFill>
                <a:latin typeface="Tahoma" pitchFamily="34"/>
                <a:cs typeface="Lucida Sans Unicode" pitchFamily="34"/>
              </a:rPr>
              <a:t>, </a:t>
            </a:r>
            <a:r>
              <a:rPr lang="fr-FR" sz="2800" dirty="0" smtClean="0">
                <a:solidFill>
                  <a:srgbClr val="000000"/>
                </a:solidFill>
                <a:latin typeface="Tahoma" pitchFamily="34"/>
                <a:cs typeface="Lucida Sans Unicode" pitchFamily="34"/>
              </a:rPr>
              <a:t>l’API permet de consommer </a:t>
            </a:r>
            <a:r>
              <a:rPr lang="fr-FR" sz="2800" dirty="0">
                <a:solidFill>
                  <a:srgbClr val="000000"/>
                </a:solidFill>
                <a:latin typeface="Tahoma" pitchFamily="34"/>
                <a:cs typeface="Lucida Sans Unicode" pitchFamily="34"/>
              </a:rPr>
              <a:t>dans l'ordre qu'il souhaite.</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Par exemple, retraiter les données les plus anciennes ou repartir d’un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3600" dirty="0" smtClean="0"/>
              <a:t>Consommateur </a:t>
            </a:r>
            <a:r>
              <a:rPr lang="fr-FR" sz="3600" dirty="0"/>
              <a:t>vs Partition</a:t>
            </a:r>
            <a:br>
              <a:rPr lang="fr-FR" sz="3600" dirty="0"/>
            </a:br>
            <a:r>
              <a:rPr lang="fr-FR" sz="3600" dirty="0"/>
              <a:t>Rééquilibrage dynamique</a:t>
            </a:r>
          </a:p>
        </p:txBody>
      </p:sp>
      <p:sp>
        <p:nvSpPr>
          <p:cNvPr id="3" name="Espace réservé du texte 2"/>
          <p:cNvSpPr txBox="1">
            <a:spLocks noGrp="1"/>
          </p:cNvSpPr>
          <p:nvPr>
            <p:ph type="body" idx="4294967295"/>
          </p:nvPr>
        </p:nvSpPr>
        <p:spPr>
          <a:xfrm>
            <a:off x="1091880" y="2366055"/>
            <a:ext cx="8459640" cy="4384800"/>
          </a:xfrm>
        </p:spPr>
        <p:txBody>
          <a:bodyPr vert="horz">
            <a:normAutofit fontScale="85000" lnSpcReduction="20000"/>
          </a:bodyPr>
          <a:lstStyle/>
          <a:p>
            <a:pPr lvl="0"/>
            <a:r>
              <a:rPr lang="fr-FR" dirty="0"/>
              <a:t>Kafka assigne les partitions à des instances de consommateur d’un même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tout moment, un consommateur est exclusivement dédié à une partition  </a:t>
            </a:r>
          </a:p>
          <a:p>
            <a:pPr lvl="0"/>
            <a:endParaRPr lang="fr-FR" dirty="0" smtClean="0"/>
          </a:p>
          <a:p>
            <a:pPr lvl="0"/>
            <a:r>
              <a:rPr lang="fr-FR" dirty="0" smtClean="0"/>
              <a:t>Ceci </a:t>
            </a:r>
            <a:r>
              <a:rPr lang="fr-FR" dirty="0"/>
              <a:t>est géré dynamiquement par le protocole Kafka.</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 nouvelles instances rejoignent le groupe, elles reprendront certaines partitions des autres membres du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a:t>
            </a:r>
            <a:r>
              <a:rPr lang="fr-FR" sz="2800" dirty="0" smtClean="0">
                <a:solidFill>
                  <a:srgbClr val="000000"/>
                </a:solidFill>
                <a:latin typeface="Tahoma" pitchFamily="34"/>
                <a:cs typeface="Lucida Sans Unicode" pitchFamily="34"/>
              </a:rPr>
              <a:t>i </a:t>
            </a:r>
            <a:r>
              <a:rPr lang="fr-FR" sz="2800" dirty="0">
                <a:solidFill>
                  <a:srgbClr val="000000"/>
                </a:solidFill>
                <a:latin typeface="Tahoma" pitchFamily="34"/>
                <a:cs typeface="Lucida Sans Unicode" pitchFamily="34"/>
              </a:rPr>
              <a:t>une instance meurt, ses partitions seront distribuées aux instances restantes.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94800" y="2514960"/>
            <a:ext cx="7560000" cy="401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Ordre des enregistrements</a:t>
            </a:r>
          </a:p>
        </p:txBody>
      </p:sp>
      <p:sp>
        <p:nvSpPr>
          <p:cNvPr id="3" name="Espace réservé du texte 2"/>
          <p:cNvSpPr txBox="1">
            <a:spLocks noGrp="1"/>
          </p:cNvSpPr>
          <p:nvPr>
            <p:ph type="body" idx="4294967295"/>
          </p:nvPr>
        </p:nvSpPr>
        <p:spPr/>
        <p:txBody>
          <a:bodyPr vert="horz">
            <a:normAutofit/>
          </a:bodyPr>
          <a:lstStyle/>
          <a:p>
            <a:pPr lvl="0"/>
            <a:r>
              <a:rPr lang="fr-FR" dirty="0"/>
              <a:t>Kafka garantit un ordre total sur les enregistrements d'une partition, mais pas sur les différentes partitions d'un topic.</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L'ordre sur les partitions, combiné à la possibilité de partitionner les données par une clé est suffisant pour la plupart des applications.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une application nécessite un ordre strict sur tous les enregistrements. Il faut que le topic n’est qu’une seule partition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b="1">
                <a:solidFill>
                  <a:srgbClr val="0D1F63"/>
                </a:solidFill>
              </a:rPr>
              <a:t>Le projet Kafka</a:t>
            </a:r>
          </a:p>
          <a:p>
            <a:pPr lvl="0" indent="-311040" algn="ctr">
              <a:lnSpc>
                <a:spcPct val="95000"/>
              </a:lnSpc>
              <a:spcAft>
                <a:spcPts val="0"/>
              </a:spcAft>
            </a:pPr>
            <a:r>
              <a:rPr lang="fr-F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Nœuds du cluster</a:t>
            </a:r>
          </a:p>
          <a:p>
            <a:pPr lvl="0" indent="-311040" algn="ctr">
              <a:lnSpc>
                <a:spcPct val="95000"/>
              </a:lnSpc>
              <a:spcAft>
                <a:spcPts val="0"/>
              </a:spcAft>
            </a:pPr>
            <a:r>
              <a:rPr lang="fr-FR" dirty="0"/>
              <a:t>Distributions / Installation</a:t>
            </a:r>
          </a:p>
          <a:p>
            <a:pPr lvl="0" indent="-311040" algn="ctr">
              <a:lnSpc>
                <a:spcPct val="95000"/>
              </a:lnSpc>
              <a:spcAft>
                <a:spcPts val="0"/>
              </a:spcAft>
            </a:pPr>
            <a:r>
              <a:rPr lang="fr-FR" dirty="0"/>
              <a:t>Utilitaires</a:t>
            </a:r>
            <a:r>
              <a:rPr lang="fr-FR" b="1" dirty="0">
                <a:solidFill>
                  <a:srgbClr val="0D1F63"/>
                </a:solidFill>
              </a:rPr>
              <a:t> </a:t>
            </a:r>
            <a:r>
              <a:rPr lang="fr-FR" i="1" dirty="0"/>
              <a:t>Kafka</a:t>
            </a:r>
          </a:p>
          <a:p>
            <a:pPr lvl="0" indent="-311040" algn="ctr">
              <a:lnSpc>
                <a:spcPct val="95000"/>
              </a:lnSpc>
              <a:spcAft>
                <a:spcPts val="0"/>
              </a:spcAft>
            </a:pPr>
            <a:r>
              <a:rPr lang="fr-FR" dirty="0"/>
              <a:t>Outils graphiques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a:t>
            </a:r>
          </a:p>
        </p:txBody>
      </p:sp>
      <p:sp>
        <p:nvSpPr>
          <p:cNvPr id="3" name="Espace réservé du texte 2"/>
          <p:cNvSpPr txBox="1">
            <a:spLocks noGrp="1"/>
          </p:cNvSpPr>
          <p:nvPr>
            <p:ph type="body" idx="4294967295"/>
          </p:nvPr>
        </p:nvSpPr>
        <p:spPr>
          <a:xfrm>
            <a:off x="1091880" y="2286594"/>
            <a:ext cx="8459640" cy="4384800"/>
          </a:xfrm>
        </p:spPr>
        <p:txBody>
          <a:bodyPr vert="horz">
            <a:normAutofit fontScale="77500" lnSpcReduction="20000"/>
          </a:bodyPr>
          <a:lstStyle/>
          <a:p>
            <a:pPr lvl="0"/>
            <a:r>
              <a:rPr lang="fr-FR" dirty="0"/>
              <a:t>Kafka est exécuté comme un cluster d'un ou plusieurs </a:t>
            </a:r>
            <a:r>
              <a:rPr lang="fr-FR" b="1" dirty="0">
                <a:solidFill>
                  <a:srgbClr val="000099"/>
                </a:solidFill>
              </a:rPr>
              <a:t>serveurs</a:t>
            </a:r>
            <a:r>
              <a:rPr lang="fr-FR" dirty="0"/>
              <a:t> pouvant s'étendre sur plusieurs centres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Certains de ces serveurs appelés les </a:t>
            </a:r>
            <a:r>
              <a:rPr lang="fr-FR" sz="3200" b="1" dirty="0">
                <a:solidFill>
                  <a:srgbClr val="000099"/>
                </a:solidFill>
                <a:latin typeface="Tahoma" pitchFamily="34"/>
                <a:cs typeface="Lucida Sans Unicode" pitchFamily="34"/>
              </a:rPr>
              <a:t>brokers </a:t>
            </a:r>
            <a:r>
              <a:rPr lang="fr-FR" sz="3200" dirty="0">
                <a:solidFill>
                  <a:srgbClr val="000000"/>
                </a:solidFill>
                <a:latin typeface="Tahoma" pitchFamily="34"/>
                <a:cs typeface="Lucida Sans Unicode" pitchFamily="34"/>
              </a:rPr>
              <a:t>forment la couche de stockage.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 serveur est désigné </a:t>
            </a:r>
            <a:r>
              <a:rPr lang="fr-FR" sz="3200" b="1" dirty="0">
                <a:solidFill>
                  <a:srgbClr val="000099"/>
                </a:solidFill>
                <a:latin typeface="Tahoma" pitchFamily="34"/>
                <a:cs typeface="Lucida Sans Unicode" pitchFamily="34"/>
              </a:rPr>
              <a:t>contrôleur</a:t>
            </a:r>
            <a:r>
              <a:rPr lang="fr-FR" sz="3200" b="1" baseline="30000" dirty="0">
                <a:solidFill>
                  <a:srgbClr val="000099"/>
                </a:solidFill>
                <a:latin typeface="Tahoma" pitchFamily="34"/>
                <a:cs typeface="Lucida Sans Unicode" pitchFamily="34"/>
              </a:rPr>
              <a:t>1</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Son rôle est de prendre des décisions concernant le cluster comme l’affectation de partitions</a:t>
            </a:r>
          </a:p>
          <a:p>
            <a:pPr lvl="0"/>
            <a:endParaRPr lang="fr-FR" dirty="0"/>
          </a:p>
          <a:p>
            <a:pPr lvl="0"/>
            <a:r>
              <a:rPr lang="fr-FR" dirty="0"/>
              <a:t>Avant la version 3.x, un cluster Kafka nécessitait également un ensemble Zookeeper</a:t>
            </a:r>
            <a:r>
              <a:rPr lang="fr-FR" baseline="30000" dirty="0"/>
              <a:t>2</a:t>
            </a:r>
            <a:r>
              <a:rPr lang="fr-FR" dirty="0"/>
              <a:t> </a:t>
            </a:r>
            <a:r>
              <a:rPr lang="fr-FR" dirty="0" smtClean="0"/>
              <a:t>qui faisait office de </a:t>
            </a:r>
            <a:r>
              <a:rPr lang="fr-FR" dirty="0"/>
              <a:t>contrôleur</a:t>
            </a:r>
          </a:p>
        </p:txBody>
      </p:sp>
      <p:sp>
        <p:nvSpPr>
          <p:cNvPr id="4" name="ZoneTexte 3"/>
          <p:cNvSpPr txBox="1"/>
          <p:nvPr/>
        </p:nvSpPr>
        <p:spPr>
          <a:xfrm>
            <a:off x="490680" y="6748559"/>
            <a:ext cx="8159040" cy="698039"/>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Lors de la présence d’un contrôleur, le cluster s’exécute en mode Kraft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2. Voir annexe Zookeeper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Nombre de brokers</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dirty="0"/>
              <a:t>Pour déterminer le nombre de brokers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Premier facteur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Le niveau de </a:t>
            </a:r>
            <a:r>
              <a:rPr lang="fr-FR" sz="3200" b="1" dirty="0">
                <a:solidFill>
                  <a:srgbClr val="002060"/>
                </a:solidFill>
                <a:latin typeface="Tahoma" pitchFamily="34"/>
                <a:cs typeface="Lucida Sans Unicode" pitchFamily="34"/>
              </a:rPr>
              <a:t>tolérance aux pannes </a:t>
            </a:r>
            <a:r>
              <a:rPr lang="fr-FR" sz="3200" dirty="0">
                <a:solidFill>
                  <a:srgbClr val="000000"/>
                </a:solidFill>
                <a:latin typeface="Tahoma" pitchFamily="34"/>
                <a:cs typeface="Lucida Sans Unicode" pitchFamily="34"/>
              </a:rPr>
              <a:t>requis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Second facteur :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La </a:t>
            </a:r>
            <a:r>
              <a:rPr lang="fr-FR" sz="3200" b="1" dirty="0">
                <a:solidFill>
                  <a:srgbClr val="002060"/>
                </a:solidFill>
                <a:latin typeface="Tahoma" pitchFamily="34"/>
                <a:cs typeface="Lucida Sans Unicode" pitchFamily="34"/>
              </a:rPr>
              <a:t>capacité de disque </a:t>
            </a:r>
            <a:r>
              <a:rPr lang="fr-FR" sz="3200" dirty="0">
                <a:solidFill>
                  <a:srgbClr val="000000"/>
                </a:solidFill>
                <a:latin typeface="Tahoma" pitchFamily="34"/>
                <a:cs typeface="Lucida Sans Unicode" pitchFamily="34"/>
              </a:rPr>
              <a:t>requise pour conserver les messages et la quantité de stockage disponible sur chaque </a:t>
            </a:r>
            <a:r>
              <a:rPr lang="fr-FR" sz="3200" i="1" dirty="0">
                <a:solidFill>
                  <a:srgbClr val="000000"/>
                </a:solidFill>
                <a:latin typeface="Tahoma" pitchFamily="34"/>
                <a:cs typeface="Lucida Sans Unicode" pitchFamily="34"/>
              </a:rPr>
              <a:t>broker</a:t>
            </a:r>
            <a:r>
              <a:rPr lang="fr-FR" sz="3200" dirty="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3ème facteur :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La capacité du cluster à traiter </a:t>
            </a:r>
            <a:r>
              <a:rPr lang="fr-FR" sz="3200" b="1" dirty="0">
                <a:solidFill>
                  <a:srgbClr val="002060"/>
                </a:solidFill>
                <a:latin typeface="Tahoma" pitchFamily="34"/>
                <a:cs typeface="Lucida Sans Unicode" pitchFamily="34"/>
              </a:rPr>
              <a:t>le débit </a:t>
            </a:r>
            <a:r>
              <a:rPr lang="fr-FR" sz="3200" dirty="0">
                <a:solidFill>
                  <a:srgbClr val="000000"/>
                </a:solidFill>
                <a:latin typeface="Tahoma" pitchFamily="34"/>
                <a:cs typeface="Lucida Sans Unicode" pitchFamily="34"/>
              </a:rPr>
              <a:t>de requêtes en profitant du parallélisme.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et démarrage d’un nœud</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smtClean="0"/>
              <a:t>La distribution Kafka </a:t>
            </a:r>
            <a:r>
              <a:rPr lang="fr-FR" dirty="0"/>
              <a:t>fournit un script de démarrage :</a:t>
            </a:r>
            <a:br>
              <a:rPr lang="fr-FR" dirty="0"/>
            </a:br>
            <a:r>
              <a:rPr lang="fr-FR" b="1" i="1" dirty="0">
                <a:solidFill>
                  <a:srgbClr val="000099"/>
                </a:solidFill>
              </a:rPr>
              <a:t>kafka-server-start.sh</a:t>
            </a:r>
          </a:p>
          <a:p>
            <a:pPr lvl="0"/>
            <a:r>
              <a:rPr lang="fr-FR" dirty="0"/>
              <a:t>Chaque nœud est démarré via ce script qui lit sa 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Dans un fichier </a:t>
            </a:r>
            <a:r>
              <a:rPr lang="fr-FR" sz="3200" b="1" i="1" dirty="0" err="1">
                <a:solidFill>
                  <a:srgbClr val="000099"/>
                </a:solidFill>
                <a:latin typeface="Tahoma" pitchFamily="34"/>
                <a:cs typeface="Lucida Sans Unicode" pitchFamily="34"/>
              </a:rPr>
              <a:t>server.properties</a:t>
            </a:r>
            <a:endParaRPr lang="fr-FR" sz="3200" b="1" i="1" dirty="0">
              <a:solidFill>
                <a:srgbClr val="000099"/>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t>
            </a:r>
            <a:r>
              <a:rPr lang="fr-FR" sz="3200" dirty="0" smtClean="0">
                <a:solidFill>
                  <a:srgbClr val="000000"/>
                </a:solidFill>
                <a:latin typeface="Tahoma" pitchFamily="34"/>
                <a:cs typeface="Lucida Sans Unicode" pitchFamily="34"/>
              </a:rPr>
              <a:t>es </a:t>
            </a:r>
            <a:r>
              <a:rPr lang="fr-FR" sz="3200" dirty="0">
                <a:solidFill>
                  <a:srgbClr val="000000"/>
                </a:solidFill>
                <a:latin typeface="Tahoma" pitchFamily="34"/>
                <a:cs typeface="Lucida Sans Unicode" pitchFamily="34"/>
              </a:rPr>
              <a:t>propriétés peuvent être surchargées par la commande en ligne via l’option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b="1" i="1" dirty="0" smtClean="0">
                <a:solidFill>
                  <a:srgbClr val="000099"/>
                </a:solidFill>
                <a:latin typeface="Tahoma" pitchFamily="34"/>
                <a:cs typeface="Lucida Sans Unicode" pitchFamily="34"/>
              </a:rPr>
              <a:t>--</a:t>
            </a:r>
            <a:r>
              <a:rPr lang="fr-FR" sz="3200" b="1" i="1" dirty="0" err="1">
                <a:solidFill>
                  <a:srgbClr val="000099"/>
                </a:solidFill>
                <a:latin typeface="Tahoma" pitchFamily="34"/>
                <a:cs typeface="Lucida Sans Unicode" pitchFamily="34"/>
              </a:rPr>
              <a:t>override</a:t>
            </a:r>
            <a:endParaRPr lang="fr-FR" sz="3200" b="1" i="1" dirty="0">
              <a:solidFill>
                <a:srgbClr val="000099"/>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Les configurations principales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cluster.id</a:t>
            </a:r>
            <a:r>
              <a:rPr lang="fr-FR" sz="3200" dirty="0">
                <a:solidFill>
                  <a:srgbClr val="000000"/>
                </a:solidFill>
                <a:latin typeface="Tahoma" pitchFamily="34"/>
                <a:cs typeface="Lucida Sans Unicode" pitchFamily="34"/>
              </a:rPr>
              <a:t> : Identique pour chaque </a:t>
            </a:r>
            <a:r>
              <a:rPr lang="fr-FR" sz="3200" dirty="0" smtClean="0">
                <a:solidFill>
                  <a:srgbClr val="000000"/>
                </a:solidFill>
                <a:latin typeface="Tahoma" pitchFamily="34"/>
                <a:cs typeface="Lucida Sans Unicode" pitchFamily="34"/>
              </a:rPr>
              <a:t>serveur appartenant au même cluster.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node.id</a:t>
            </a:r>
            <a:r>
              <a:rPr lang="fr-FR" sz="3200" dirty="0">
                <a:solidFill>
                  <a:srgbClr val="000000"/>
                </a:solidFill>
                <a:latin typeface="Tahoma" pitchFamily="34"/>
                <a:cs typeface="Lucida Sans Unicode" pitchFamily="34"/>
              </a:rPr>
              <a:t> : Différent pour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process.roles</a:t>
            </a:r>
            <a:r>
              <a:rPr lang="fr-FR" sz="3200" b="1" i="1" dirty="0">
                <a:solidFill>
                  <a:srgbClr val="000099"/>
                </a:solidFill>
                <a:latin typeface="Tahoma" pitchFamily="34"/>
                <a:cs typeface="Lucida Sans Unicode" pitchFamily="34"/>
              </a:rPr>
              <a:t> : </a:t>
            </a:r>
            <a:r>
              <a:rPr lang="fr-FR" sz="3200" dirty="0">
                <a:solidFill>
                  <a:srgbClr val="000000"/>
                </a:solidFill>
                <a:latin typeface="Tahoma" pitchFamily="34"/>
                <a:cs typeface="Lucida Sans Unicode" pitchFamily="34"/>
              </a:rPr>
              <a:t>Les</a:t>
            </a:r>
            <a:r>
              <a:rPr lang="fr-FR" sz="3200" b="1" i="1" dirty="0">
                <a:solidFill>
                  <a:srgbClr val="000099"/>
                </a:solidFill>
                <a:latin typeface="Tahoma" pitchFamily="34"/>
                <a:cs typeface="Lucida Sans Unicode" pitchFamily="34"/>
              </a:rPr>
              <a:t> </a:t>
            </a:r>
            <a:r>
              <a:rPr lang="fr-FR" sz="3200" dirty="0">
                <a:solidFill>
                  <a:srgbClr val="000000"/>
                </a:solidFill>
                <a:latin typeface="Tahoma" pitchFamily="34"/>
                <a:cs typeface="Lucida Sans Unicode" pitchFamily="34"/>
              </a:rPr>
              <a:t>rôles possibles du nœud : </a:t>
            </a:r>
            <a:r>
              <a:rPr lang="fr-FR" sz="3200" i="1" dirty="0">
                <a:solidFill>
                  <a:srgbClr val="000000"/>
                </a:solidFill>
                <a:latin typeface="Tahoma" pitchFamily="34"/>
                <a:cs typeface="Lucida Sans Unicode" pitchFamily="34"/>
              </a:rPr>
              <a:t>broker</a:t>
            </a:r>
            <a:r>
              <a:rPr lang="fr-FR" sz="3200" dirty="0">
                <a:solidFill>
                  <a:srgbClr val="000000"/>
                </a:solidFill>
                <a:latin typeface="Tahoma" pitchFamily="34"/>
                <a:cs typeface="Lucida Sans Unicode" pitchFamily="34"/>
              </a:rPr>
              <a:t>, </a:t>
            </a:r>
            <a:r>
              <a:rPr lang="fr-FR" sz="3200" i="1" dirty="0" err="1">
                <a:solidFill>
                  <a:srgbClr val="000000"/>
                </a:solidFill>
                <a:latin typeface="Tahoma" pitchFamily="34"/>
                <a:cs typeface="Lucida Sans Unicode" pitchFamily="34"/>
              </a:rPr>
              <a:t>controller</a:t>
            </a:r>
            <a:r>
              <a:rPr lang="fr-FR" sz="3200" dirty="0">
                <a:solidFill>
                  <a:srgbClr val="000000"/>
                </a:solidFill>
                <a:latin typeface="Tahoma" pitchFamily="34"/>
                <a:cs typeface="Lucida Sans Unicode" pitchFamily="34"/>
              </a:rPr>
              <a:t> ou les 2 à la fois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log.dirs</a:t>
            </a:r>
            <a:r>
              <a:rPr lang="fr-FR" sz="3200" dirty="0">
                <a:solidFill>
                  <a:srgbClr val="000000"/>
                </a:solidFill>
                <a:latin typeface="Tahoma" pitchFamily="34"/>
                <a:cs typeface="Lucida Sans Unicode" pitchFamily="34"/>
              </a:rPr>
              <a:t> : Ensemble de répertoires de stockage des enregistrements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listeners</a:t>
            </a:r>
            <a:r>
              <a:rPr lang="fr-FR" sz="3200" dirty="0">
                <a:solidFill>
                  <a:srgbClr val="000000"/>
                </a:solidFill>
                <a:latin typeface="Tahoma" pitchFamily="34"/>
                <a:cs typeface="Lucida Sans Unicode" pitchFamily="34"/>
              </a:rPr>
              <a:t> : Ports ouverts pour communication avec les clients et inter-broker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Certains processus Kafka sont </a:t>
            </a:r>
            <a:r>
              <a:rPr lang="fr-FR" dirty="0" smtClean="0"/>
              <a:t>susceptibles de devenir contrôleur. Ils </a:t>
            </a:r>
            <a:r>
              <a:rPr lang="fr-FR" dirty="0"/>
              <a:t>participent </a:t>
            </a:r>
            <a:r>
              <a:rPr lang="fr-FR" dirty="0" smtClean="0"/>
              <a:t>au processus d’élection et de consensus.</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majorité des contrôleurs doivent être vivants pour maintenir la disponibilité du 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sont donc typiquement en nombre impair. (3 pour tolérer 1 défaillance, 5 pour 2)</a:t>
            </a:r>
          </a:p>
          <a:p>
            <a:pPr lvl="0"/>
            <a:r>
              <a:rPr lang="fr-FR" dirty="0"/>
              <a:t>Tous les serveurs découvrent les votants via la propriété </a:t>
            </a:r>
            <a:r>
              <a:rPr lang="fr-FR" b="1" i="1" dirty="0" err="1" smtClean="0">
                <a:solidFill>
                  <a:srgbClr val="000099"/>
                </a:solidFill>
              </a:rPr>
              <a:t>controller.quorum.voters</a:t>
            </a:r>
            <a:r>
              <a:rPr lang="fr-FR" dirty="0"/>
              <a:t/>
            </a:r>
            <a:br>
              <a:rPr lang="fr-FR" dirty="0"/>
            </a:br>
            <a:r>
              <a:rPr lang="fr-FR" sz="1500" b="1" i="1" dirty="0" err="1">
                <a:solidFill>
                  <a:schemeClr val="accent5">
                    <a:lumMod val="75000"/>
                  </a:schemeClr>
                </a:solidFill>
                <a:latin typeface="Courier New" pitchFamily="49"/>
              </a:rPr>
              <a:t>controller.quorum.voters</a:t>
            </a:r>
            <a:r>
              <a:rPr lang="fr-FR" sz="1500" b="1" i="1" dirty="0">
                <a:solidFill>
                  <a:schemeClr val="accent5">
                    <a:lumMod val="75000"/>
                  </a:schemeClr>
                </a:solidFill>
                <a:latin typeface="Courier New" pitchFamily="49"/>
              </a:rPr>
              <a:t>=id1@host1:port1,id2@host2:port2,id3@host3:port3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par défaut des topics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a:solidFill>
                  <a:srgbClr val="000099"/>
                </a:solidFill>
              </a:rPr>
              <a:t>num.partitions</a:t>
            </a:r>
            <a:r>
              <a:rPr lang="fr-FR"/>
              <a:t> : Par défaut 1</a:t>
            </a:r>
          </a:p>
          <a:p>
            <a:pPr lvl="0"/>
            <a:r>
              <a:rPr lang="fr-FR" b="1" i="1">
                <a:solidFill>
                  <a:srgbClr val="000099"/>
                </a:solidFill>
              </a:rPr>
              <a:t>default.replication.factor</a:t>
            </a:r>
            <a:r>
              <a:rPr lang="fr-FR"/>
              <a:t> : Par défaut 1</a:t>
            </a:r>
          </a:p>
          <a:p>
            <a:pPr lvl="0"/>
            <a:r>
              <a:rPr lang="fr-FR" b="1" i="1">
                <a:solidFill>
                  <a:srgbClr val="000099"/>
                </a:solidFill>
              </a:rPr>
              <a:t>min.insync.replicas</a:t>
            </a:r>
            <a:r>
              <a:rPr lang="fr-FR"/>
              <a:t> : Joue sur les garanties de message. Par défaut 1</a:t>
            </a:r>
          </a:p>
          <a:p>
            <a:pPr lvl="0"/>
            <a:r>
              <a:rPr lang="fr-FR" b="1" i="1">
                <a:solidFill>
                  <a:srgbClr val="000099"/>
                </a:solidFill>
              </a:rPr>
              <a:t>log.retention.ms</a:t>
            </a:r>
            <a:r>
              <a:rPr lang="fr-FR"/>
              <a:t> : Durée de rétention de messages. Par défaut 7J</a:t>
            </a:r>
          </a:p>
          <a:p>
            <a:pPr lvl="0"/>
            <a:r>
              <a:rPr lang="fr-FR" b="1" i="1">
                <a:solidFill>
                  <a:srgbClr val="000099"/>
                </a:solidFill>
              </a:rPr>
              <a:t>log.segment.bytes</a:t>
            </a:r>
            <a:r>
              <a:rPr lang="fr-FR"/>
              <a:t> : Taille d’un segment. 1Go par défaut</a:t>
            </a:r>
          </a:p>
          <a:p>
            <a:pPr lvl="0"/>
            <a:r>
              <a:rPr lang="fr-FR" b="1" i="1">
                <a:solidFill>
                  <a:srgbClr val="000099"/>
                </a:solidFill>
              </a:rPr>
              <a:t>message.max.bytes</a:t>
            </a:r>
            <a:r>
              <a:rPr lang="fr-FR"/>
              <a:t> : Taille max d’un message. 1Go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Cluster </a:t>
            </a:r>
            <a:r>
              <a:rPr lang="fr-FR" dirty="0" smtClean="0"/>
              <a:t>ID et log </a:t>
            </a:r>
            <a:r>
              <a:rPr lang="fr-FR" dirty="0" err="1" smtClean="0"/>
              <a:t>dirs</a:t>
            </a:r>
            <a:endParaRPr lang="fr-FR" dirty="0"/>
          </a:p>
        </p:txBody>
      </p:sp>
      <p:sp>
        <p:nvSpPr>
          <p:cNvPr id="3" name="Espace réservé du texte 2"/>
          <p:cNvSpPr txBox="1">
            <a:spLocks noGrp="1"/>
          </p:cNvSpPr>
          <p:nvPr>
            <p:ph type="body" idx="4294967295"/>
          </p:nvPr>
        </p:nvSpPr>
        <p:spPr/>
        <p:txBody>
          <a:bodyPr vert="horz">
            <a:normAutofit/>
          </a:bodyPr>
          <a:lstStyle/>
          <a:p>
            <a:pPr lvl="0"/>
            <a:r>
              <a:rPr lang="fr-FR" dirty="0"/>
              <a:t>Chaque cluster a un </a:t>
            </a:r>
            <a:r>
              <a:rPr lang="fr-FR" b="1" i="1" dirty="0">
                <a:solidFill>
                  <a:srgbClr val="000099"/>
                </a:solidFill>
              </a:rPr>
              <a:t>ID</a:t>
            </a:r>
            <a:r>
              <a:rPr lang="fr-FR" dirty="0"/>
              <a:t> qui doit être présent dans les données de configurations des répertoires de stockage</a:t>
            </a:r>
            <a:r>
              <a:rPr lang="fr-FR" baseline="30000" dirty="0"/>
              <a:t>1</a:t>
            </a:r>
          </a:p>
          <a:p>
            <a:pPr lvl="0"/>
            <a:endParaRPr lang="fr-FR" dirty="0"/>
          </a:p>
          <a:p>
            <a:pPr lvl="0"/>
            <a:r>
              <a:rPr lang="fr-FR" dirty="0"/>
              <a:t>L’outil </a:t>
            </a:r>
            <a:r>
              <a:rPr lang="fr-FR" i="1" dirty="0"/>
              <a:t>kafka-storage.sh </a:t>
            </a:r>
            <a:r>
              <a:rPr lang="fr-FR" dirty="0"/>
              <a:t> permet de générer un ID </a:t>
            </a:r>
            <a:r>
              <a:rPr lang="fr-FR" dirty="0" smtClean="0"/>
              <a:t>aléatoire, puis de </a:t>
            </a:r>
            <a:r>
              <a:rPr lang="fr-FR" dirty="0" err="1" smtClean="0"/>
              <a:t>formatter</a:t>
            </a:r>
            <a:r>
              <a:rPr lang="fr-FR" dirty="0" smtClean="0"/>
              <a:t> les répertoires de stockage à partir de la config d’un </a:t>
            </a:r>
            <a:r>
              <a:rPr lang="fr-FR" dirty="0" err="1" smtClean="0"/>
              <a:t>borker</a:t>
            </a:r>
            <a:r>
              <a:rPr lang="fr-FR" dirty="0" smtClean="0"/>
              <a:t>.</a:t>
            </a:r>
            <a:endParaRPr lang="fr-FR" b="1" i="1" dirty="0">
              <a:solidFill>
                <a:srgbClr val="0D1F63"/>
              </a:solidFill>
            </a:endParaRPr>
          </a:p>
        </p:txBody>
      </p:sp>
      <p:sp>
        <p:nvSpPr>
          <p:cNvPr id="4" name="ZoneTexte 3"/>
          <p:cNvSpPr txBox="1"/>
          <p:nvPr/>
        </p:nvSpPr>
        <p:spPr>
          <a:xfrm>
            <a:off x="596520" y="6965640"/>
            <a:ext cx="7837200" cy="3942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Dans le mode zookeeper cluster.id est présent dans server.properties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b="1">
                <a:solidFill>
                  <a:srgbClr val="0D1F63"/>
                </a:solidFill>
              </a:rPr>
              <a:t>Distributions / Installation</a:t>
            </a:r>
          </a:p>
          <a:p>
            <a:pPr lvl="0" indent="-311040" algn="ctr">
              <a:lnSpc>
                <a:spcPct val="95000"/>
              </a:lnSpc>
              <a:spcAft>
                <a:spcPts val="0"/>
              </a:spcAft>
            </a:pPr>
            <a:r>
              <a:rPr lang="fr-FR"/>
              <a:t>Utilitaires</a:t>
            </a:r>
            <a:r>
              <a:rPr lang="fr-FR" b="1">
                <a:solidFill>
                  <a:srgbClr val="0D1F63"/>
                </a:solidFill>
              </a:rPr>
              <a:t> </a:t>
            </a:r>
            <a:r>
              <a:rPr lang="fr-FR" i="1"/>
              <a:t>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54480"/>
            <a:ext cx="8459640" cy="4384800"/>
          </a:xfrm>
        </p:spPr>
        <p:txBody>
          <a:bodyPr vert="horz">
            <a:normAutofit fontScale="62500" lnSpcReduction="20000"/>
          </a:bodyPr>
          <a:lstStyle/>
          <a:p>
            <a:pPr lvl="0"/>
            <a:r>
              <a:rPr lang="fr-FR" dirty="0"/>
              <a:t>Kafka peut être déployé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des serveurs physiques, des machines virtuelles ou des conteneurs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site ou dans le cloud</a:t>
            </a:r>
          </a:p>
          <a:p>
            <a:pPr lvl="0"/>
            <a:r>
              <a:rPr lang="fr-FR" dirty="0"/>
              <a:t>Différentes distributions peuvent être récupérées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Binaire chez Apache.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OS recommandé Linux + pré-installation de Java (Support de Java 17 pour </a:t>
            </a:r>
            <a:r>
              <a:rPr lang="fr-FR" sz="3200" dirty="0" smtClean="0">
                <a:solidFill>
                  <a:srgbClr val="000000"/>
                </a:solidFill>
                <a:latin typeface="Tahoma" pitchFamily="34"/>
                <a:cs typeface="Lucida Sans Unicode" pitchFamily="34"/>
              </a:rPr>
              <a:t>3.x)</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Images </a:t>
            </a:r>
            <a:r>
              <a:rPr lang="fr-FR" sz="3200" dirty="0" smtClean="0">
                <a:solidFill>
                  <a:srgbClr val="000000"/>
                </a:solidFill>
                <a:latin typeface="Tahoma" pitchFamily="34"/>
                <a:cs typeface="Lucida Sans Unicode" pitchFamily="34"/>
              </a:rPr>
              <a:t>docker </a:t>
            </a:r>
            <a:r>
              <a:rPr lang="fr-FR" sz="3200" dirty="0">
                <a:solidFill>
                  <a:srgbClr val="000000"/>
                </a:solidFill>
                <a:latin typeface="Tahoma" pitchFamily="34"/>
                <a:cs typeface="Lucida Sans Unicode" pitchFamily="34"/>
              </a:rPr>
              <a:t>: (Apache depuis </a:t>
            </a:r>
            <a:r>
              <a:rPr lang="fr-FR" sz="3200" dirty="0" smtClean="0">
                <a:solidFill>
                  <a:srgbClr val="000000"/>
                </a:solidFill>
                <a:latin typeface="Tahoma" pitchFamily="34"/>
                <a:cs typeface="Lucida Sans Unicode" pitchFamily="34"/>
              </a:rPr>
              <a:t>peu dont une image native, </a:t>
            </a:r>
            <a:r>
              <a:rPr lang="fr-FR" sz="3200" dirty="0" err="1">
                <a:solidFill>
                  <a:srgbClr val="000000"/>
                </a:solidFill>
                <a:latin typeface="Tahoma" pitchFamily="34"/>
                <a:cs typeface="Lucida Sans Unicode" pitchFamily="34"/>
              </a:rPr>
              <a:t>Bitnami</a:t>
            </a:r>
            <a:r>
              <a:rPr lang="fr-FR" sz="3200" dirty="0">
                <a:solidFill>
                  <a:srgbClr val="000000"/>
                </a:solidFill>
                <a:latin typeface="Tahoma" pitchFamily="34"/>
                <a:cs typeface="Lucida Sans Unicode" pitchFamily="34"/>
              </a:rPr>
              <a:t> par exemple)</a:t>
            </a:r>
            <a:endParaRPr lang="fr-FR" sz="3200" dirty="0" smtClean="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Packages </a:t>
            </a:r>
            <a:r>
              <a:rPr lang="fr-FR" sz="3200" dirty="0" err="1" smtClean="0">
                <a:solidFill>
                  <a:srgbClr val="000000"/>
                </a:solidFill>
                <a:latin typeface="Tahoma" pitchFamily="34"/>
                <a:cs typeface="Lucida Sans Unicode" pitchFamily="34"/>
              </a:rPr>
              <a:t>Helm</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Confluent Platform (Téléchargement ou cloud)</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Origine</a:t>
            </a:r>
          </a:p>
        </p:txBody>
      </p:sp>
      <p:sp>
        <p:nvSpPr>
          <p:cNvPr id="3" name="Espace réservé du texte 2"/>
          <p:cNvSpPr txBox="1">
            <a:spLocks noGrp="1"/>
          </p:cNvSpPr>
          <p:nvPr>
            <p:ph type="body" idx="4294967295"/>
          </p:nvPr>
        </p:nvSpPr>
        <p:spPr>
          <a:xfrm>
            <a:off x="1091880" y="2348379"/>
            <a:ext cx="8459640" cy="4384800"/>
          </a:xfrm>
        </p:spPr>
        <p:txBody>
          <a:bodyPr vert="horz">
            <a:normAutofit fontScale="70000" lnSpcReduction="20000"/>
          </a:bodyPr>
          <a:lstStyle/>
          <a:p>
            <a:pPr lvl="0"/>
            <a:r>
              <a:rPr lang="fr-FR" dirty="0"/>
              <a:t>Initié par </a:t>
            </a:r>
            <a:r>
              <a:rPr lang="fr-FR" i="1" dirty="0"/>
              <a:t>LinkedIn,</a:t>
            </a:r>
            <a:r>
              <a:rPr lang="fr-FR" dirty="0"/>
              <a:t> mis en </a:t>
            </a:r>
            <a:r>
              <a:rPr lang="fr-FR" dirty="0" err="1"/>
              <a:t>OpenSource</a:t>
            </a:r>
            <a:r>
              <a:rPr lang="fr-FR" dirty="0"/>
              <a:t> en 2011</a:t>
            </a:r>
          </a:p>
          <a:p>
            <a:pPr lvl="0"/>
            <a:r>
              <a:rPr lang="fr-FR" dirty="0"/>
              <a:t>Écrit en </a:t>
            </a:r>
            <a:r>
              <a:rPr lang="fr-FR" i="1" dirty="0"/>
              <a:t>Scala</a:t>
            </a:r>
            <a:r>
              <a:rPr lang="fr-FR" dirty="0"/>
              <a:t> et </a:t>
            </a:r>
            <a:r>
              <a:rPr lang="fr-FR" i="1" dirty="0"/>
              <a:t>Java</a:t>
            </a:r>
          </a:p>
          <a:p>
            <a:pPr lvl="0"/>
            <a:endParaRPr lang="fr-FR" dirty="0" smtClean="0"/>
          </a:p>
          <a:p>
            <a:pPr lvl="0"/>
            <a:r>
              <a:rPr lang="fr-FR" dirty="0" smtClean="0"/>
              <a:t>Au </a:t>
            </a:r>
            <a:r>
              <a:rPr lang="fr-FR" dirty="0"/>
              <a:t>départ, un message broker </a:t>
            </a:r>
            <a:endParaRPr lang="fr-FR" dirty="0" smtClean="0"/>
          </a:p>
          <a:p>
            <a:pPr lvl="0"/>
            <a:r>
              <a:rPr lang="fr-FR" dirty="0" smtClean="0"/>
              <a:t>A </a:t>
            </a:r>
            <a:r>
              <a:rPr lang="fr-FR" dirty="0"/>
              <a:t>évolué pour devenir une plate-forme de streaming d'événements temps-réel</a:t>
            </a:r>
          </a:p>
          <a:p>
            <a:pPr lvl="0"/>
            <a:endParaRPr lang="fr-FR" dirty="0" smtClean="0"/>
          </a:p>
          <a:p>
            <a:pPr lvl="0"/>
            <a:r>
              <a:rPr lang="fr-FR" dirty="0" smtClean="0"/>
              <a:t>Organisé </a:t>
            </a:r>
            <a:r>
              <a:rPr lang="fr-FR" dirty="0"/>
              <a:t>en cluster, taillé pour le </a:t>
            </a:r>
            <a:r>
              <a:rPr lang="fr-FR" dirty="0" err="1"/>
              <a:t>BigData</a:t>
            </a:r>
            <a:r>
              <a:rPr lang="fr-FR" dirty="0"/>
              <a:t>, il est basé sur l’abstraction « d’un journal de commit distribué »</a:t>
            </a:r>
          </a:p>
          <a:p>
            <a:pPr lvl="0"/>
            <a:endParaRPr lang="fr-FR" dirty="0" smtClean="0"/>
          </a:p>
          <a:p>
            <a:pPr lvl="0"/>
            <a:r>
              <a:rPr lang="fr-FR" dirty="0" smtClean="0"/>
              <a:t>Maintenu </a:t>
            </a:r>
            <a:r>
              <a:rPr lang="fr-FR" dirty="0"/>
              <a:t>par </a:t>
            </a:r>
            <a:r>
              <a:rPr lang="fr-FR" i="1" dirty="0"/>
              <a:t>Confluent</a:t>
            </a:r>
            <a:r>
              <a:rPr lang="fr-FR" dirty="0"/>
              <a:t> depuis 2014</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name="page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Hardware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Afin de sélectionner le matériel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Débit de disque</a:t>
            </a:r>
            <a:r>
              <a:rPr lang="fr-FR" sz="3200" dirty="0">
                <a:solidFill>
                  <a:srgbClr val="000000"/>
                </a:solidFill>
                <a:latin typeface="Tahoma" pitchFamily="34"/>
                <a:cs typeface="Lucida Sans Unicode" pitchFamily="34"/>
              </a:rPr>
              <a:t> : Influence sur les producteurs de messages. SSD si beaucoup de clients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Capacité de disque</a:t>
            </a:r>
            <a:r>
              <a:rPr lang="fr-FR" sz="3200" dirty="0">
                <a:solidFill>
                  <a:srgbClr val="000000"/>
                </a:solidFill>
                <a:latin typeface="Tahoma" pitchFamily="34"/>
                <a:cs typeface="Lucida Sans Unicode" pitchFamily="34"/>
              </a:rPr>
              <a:t> : Estimer le volume de message * période de rétention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Mémoire</a:t>
            </a:r>
            <a:r>
              <a:rPr lang="fr-FR" sz="3200" dirty="0">
                <a:solidFill>
                  <a:srgbClr val="000000"/>
                </a:solidFill>
                <a:latin typeface="Tahoma" pitchFamily="34"/>
                <a:cs typeface="Lucida Sans Unicode" pitchFamily="34"/>
              </a:rPr>
              <a:t> : Faire en sorte que le système ait assez de mémoire disponible pour utiliser le cache de page.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Pour la JVM, 5Go permet de traiter beaucoup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Réseau</a:t>
            </a:r>
            <a:r>
              <a:rPr lang="fr-FR" sz="3200" dirty="0">
                <a:solidFill>
                  <a:srgbClr val="000000"/>
                </a:solidFill>
                <a:latin typeface="Tahoma" pitchFamily="34"/>
                <a:cs typeface="Lucida Sans Unicode" pitchFamily="34"/>
              </a:rPr>
              <a:t> : Potentiellement beaucoup de trafic. Favoriser les cartes réseau de 10gb</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CPU</a:t>
            </a:r>
            <a:r>
              <a:rPr lang="fr-FR" sz="3200" dirty="0">
                <a:solidFill>
                  <a:srgbClr val="000000"/>
                </a:solidFill>
                <a:latin typeface="Tahoma" pitchFamily="34"/>
                <a:cs typeface="Lucida Sans Unicode" pitchFamily="34"/>
              </a:rPr>
              <a:t> : Facteur moins important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Installation à partir de l’archive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Téléchargement, puis</a:t>
            </a:r>
          </a:p>
          <a:p>
            <a:pPr lvl="0">
              <a:lnSpc>
                <a:spcPct val="100000"/>
              </a:lnSpc>
              <a:spcAft>
                <a:spcPts val="283"/>
              </a:spcAft>
            </a:pPr>
            <a:r>
              <a:rPr lang="fr-FR" sz="2000" dirty="0">
                <a:latin typeface="Courier new" pitchFamily="49"/>
              </a:rPr>
              <a:t># tar -</a:t>
            </a:r>
            <a:r>
              <a:rPr lang="fr-FR" sz="2000" dirty="0" err="1">
                <a:latin typeface="Courier new" pitchFamily="49"/>
              </a:rPr>
              <a:t>zxf</a:t>
            </a:r>
            <a:r>
              <a:rPr lang="fr-FR" sz="2000" dirty="0">
                <a:latin typeface="Courier new" pitchFamily="49"/>
              </a:rPr>
              <a:t> </a:t>
            </a:r>
            <a:r>
              <a:rPr lang="fr-FR" sz="2000" dirty="0" err="1">
                <a:latin typeface="Courier new" pitchFamily="49"/>
              </a:rPr>
              <a:t>kafka</a:t>
            </a:r>
            <a:r>
              <a:rPr lang="fr-FR" sz="2000" dirty="0">
                <a:latin typeface="Courier new" pitchFamily="49"/>
              </a:rPr>
              <a:t>_&lt;version&gt;.</a:t>
            </a:r>
            <a:r>
              <a:rPr lang="fr-FR" sz="2000" dirty="0" err="1">
                <a:latin typeface="Courier new" pitchFamily="49"/>
              </a:rPr>
              <a:t>tgz</a:t>
            </a:r>
            <a:endParaRPr lang="fr-FR" sz="2000" dirty="0">
              <a:latin typeface="Courier new" pitchFamily="49"/>
            </a:endParaRPr>
          </a:p>
          <a:p>
            <a:pPr lvl="0">
              <a:lnSpc>
                <a:spcPct val="100000"/>
              </a:lnSpc>
              <a:spcAft>
                <a:spcPts val="283"/>
              </a:spcAft>
            </a:pPr>
            <a:r>
              <a:rPr lang="fr-FR" sz="2000" dirty="0">
                <a:latin typeface="Courier new" pitchFamily="49"/>
              </a:rPr>
              <a:t># mv </a:t>
            </a:r>
            <a:r>
              <a:rPr lang="fr-FR" sz="2000" dirty="0" err="1">
                <a:latin typeface="Courier new" pitchFamily="49"/>
              </a:rPr>
              <a:t>kafka</a:t>
            </a:r>
            <a:r>
              <a:rPr lang="fr-FR" sz="2000" dirty="0">
                <a:latin typeface="Courier new" pitchFamily="49"/>
              </a:rPr>
              <a:t>_&lt;version&gt; /</a:t>
            </a:r>
            <a:r>
              <a:rPr lang="fr-FR" sz="2000" dirty="0" err="1">
                <a:latin typeface="Courier new" pitchFamily="49"/>
              </a:rPr>
              <a:t>usr</a:t>
            </a:r>
            <a:r>
              <a:rPr lang="fr-FR" sz="2000" dirty="0">
                <a:latin typeface="Courier new" pitchFamily="49"/>
              </a:rPr>
              <a:t>/local/</a:t>
            </a:r>
            <a:r>
              <a:rPr lang="fr-FR" sz="2000" dirty="0" err="1">
                <a:latin typeface="Courier new" pitchFamily="49"/>
              </a:rPr>
              <a:t>kafka</a:t>
            </a:r>
            <a:endParaRPr lang="fr-FR" sz="2000" dirty="0">
              <a:latin typeface="Courier new" pitchFamily="49"/>
            </a:endParaRPr>
          </a:p>
          <a:p>
            <a:pPr lvl="0">
              <a:lnSpc>
                <a:spcPct val="100000"/>
              </a:lnSpc>
              <a:spcAft>
                <a:spcPts val="283"/>
              </a:spcAft>
            </a:pPr>
            <a:r>
              <a:rPr lang="fr-FR" sz="2000" dirty="0">
                <a:latin typeface="Courier new" pitchFamily="49"/>
              </a:rPr>
              <a:t># </a:t>
            </a:r>
            <a:r>
              <a:rPr lang="fr-FR" sz="2000" dirty="0" err="1">
                <a:latin typeface="Courier new" pitchFamily="49"/>
              </a:rPr>
              <a:t>mkdir</a:t>
            </a:r>
            <a:r>
              <a:rPr lang="fr-FR" sz="2000" dirty="0">
                <a:latin typeface="Courier new" pitchFamily="49"/>
              </a:rPr>
              <a:t> /</a:t>
            </a:r>
            <a:r>
              <a:rPr lang="fr-FR" sz="2000" dirty="0" err="1">
                <a:latin typeface="Courier new" pitchFamily="49"/>
              </a:rPr>
              <a:t>tmp</a:t>
            </a:r>
            <a:r>
              <a:rPr lang="fr-FR" sz="2000" dirty="0">
                <a:latin typeface="Courier new" pitchFamily="49"/>
              </a:rPr>
              <a:t>/</a:t>
            </a:r>
            <a:r>
              <a:rPr lang="fr-FR" sz="2000" dirty="0" err="1">
                <a:latin typeface="Courier new" pitchFamily="49"/>
              </a:rPr>
              <a:t>kafka</a:t>
            </a:r>
            <a:r>
              <a:rPr lang="fr-FR" sz="2000" dirty="0">
                <a:latin typeface="Courier new" pitchFamily="49"/>
              </a:rPr>
              <a:t>-logs</a:t>
            </a:r>
          </a:p>
          <a:p>
            <a:pPr lvl="0">
              <a:lnSpc>
                <a:spcPct val="100000"/>
              </a:lnSpc>
              <a:spcAft>
                <a:spcPts val="283"/>
              </a:spcAft>
            </a:pPr>
            <a:r>
              <a:rPr lang="fr-FR" sz="2000" dirty="0">
                <a:latin typeface="Courier new" pitchFamily="49"/>
              </a:rPr>
              <a:t># export JAVA_HOME=/</a:t>
            </a:r>
            <a:r>
              <a:rPr lang="fr-FR" sz="2000" dirty="0" err="1">
                <a:latin typeface="Courier new" pitchFamily="49"/>
              </a:rPr>
              <a:t>usr</a:t>
            </a:r>
            <a:r>
              <a:rPr lang="fr-FR" sz="2000" dirty="0">
                <a:latin typeface="Courier new" pitchFamily="49"/>
              </a:rPr>
              <a:t>/java/jdk17</a:t>
            </a:r>
          </a:p>
          <a:p>
            <a:pPr lvl="0">
              <a:lnSpc>
                <a:spcPct val="100000"/>
              </a:lnSpc>
              <a:spcAft>
                <a:spcPts val="283"/>
              </a:spcAft>
            </a:pPr>
            <a:r>
              <a:rPr lang="fr-FR" sz="2000" dirty="0">
                <a:latin typeface="Courier new" pitchFamily="49"/>
              </a:rPr>
              <a:t># cd /</a:t>
            </a:r>
            <a:r>
              <a:rPr lang="fr-FR" sz="2000" dirty="0" err="1">
                <a:latin typeface="Courier new" pitchFamily="49"/>
              </a:rPr>
              <a:t>usr</a:t>
            </a:r>
            <a:r>
              <a:rPr lang="fr-FR" sz="2000" dirty="0">
                <a:latin typeface="Courier new" pitchFamily="49"/>
              </a:rPr>
              <a:t>/local/</a:t>
            </a:r>
            <a:r>
              <a:rPr lang="fr-FR" sz="2000" dirty="0" err="1">
                <a:latin typeface="Courier new" pitchFamily="49"/>
              </a:rPr>
              <a:t>kafka</a:t>
            </a:r>
            <a:r>
              <a:rPr lang="fr-FR" sz="2000" dirty="0">
                <a:latin typeface="Courier new" pitchFamily="49"/>
              </a:rPr>
              <a:t>/bin</a:t>
            </a:r>
          </a:p>
          <a:p>
            <a:pPr lvl="0">
              <a:lnSpc>
                <a:spcPct val="100000"/>
              </a:lnSpc>
              <a:spcAft>
                <a:spcPts val="283"/>
              </a:spcAft>
            </a:pPr>
            <a:r>
              <a:rPr lang="fr-FR" sz="2000" dirty="0">
                <a:latin typeface="Courier new" pitchFamily="49"/>
              </a:rPr>
              <a:t># </a:t>
            </a:r>
            <a:r>
              <a:rPr lang="fr-FR" sz="2000" b="1" dirty="0">
                <a:solidFill>
                  <a:srgbClr val="000099"/>
                </a:solidFill>
                <a:latin typeface="Courier new" pitchFamily="49"/>
              </a:rPr>
              <a:t>./kafka-server-start.sh -daemon ../config/</a:t>
            </a:r>
            <a:r>
              <a:rPr lang="fr-FR" sz="2000" b="1" dirty="0" err="1">
                <a:solidFill>
                  <a:srgbClr val="000099"/>
                </a:solidFill>
                <a:latin typeface="Courier new" pitchFamily="49"/>
              </a:rPr>
              <a:t>server.properties</a:t>
            </a:r>
            <a:endParaRPr lang="fr-FR" sz="2000" b="1" dirty="0">
              <a:solidFill>
                <a:srgbClr val="000099"/>
              </a:solidFill>
              <a:latin typeface="Courier new" pitchFamily="49"/>
            </a:endParaRPr>
          </a:p>
          <a:p>
            <a:pPr lvl="0"/>
            <a:endParaRPr lang="fr-FR" dirty="0"/>
          </a:p>
          <a:p>
            <a:pPr lvl="0"/>
            <a:r>
              <a:rPr lang="fr-FR" dirty="0"/>
              <a:t>Les</a:t>
            </a:r>
            <a:r>
              <a:rPr lang="fr-FR" sz="2000" dirty="0">
                <a:latin typeface="Courier new" pitchFamily="49"/>
              </a:rPr>
              <a:t> </a:t>
            </a:r>
            <a:r>
              <a:rPr lang="fr-FR" dirty="0" smtClean="0"/>
              <a:t>configuration définies </a:t>
            </a:r>
            <a:r>
              <a:rPr lang="fr-FR" dirty="0"/>
              <a:t>dans </a:t>
            </a:r>
            <a:r>
              <a:rPr lang="fr-FR" b="1" i="1" dirty="0" err="1">
                <a:solidFill>
                  <a:srgbClr val="0D1F63"/>
                </a:solidFill>
              </a:rPr>
              <a:t>server.properties</a:t>
            </a:r>
            <a:r>
              <a:rPr lang="fr-FR" dirty="0"/>
              <a:t> peuvent être surchargées en ligne de commande par l’option </a:t>
            </a:r>
            <a:r>
              <a:rPr lang="fr-FR" i="1" dirty="0"/>
              <a:t>--</a:t>
            </a:r>
            <a:r>
              <a:rPr lang="fr-FR" i="1" dirty="0" err="1"/>
              <a:t>override</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Images bitnami</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92500" lnSpcReduction="20000"/>
          </a:bodyPr>
          <a:lstStyle/>
          <a:p>
            <a:pPr lvl="0"/>
            <a:r>
              <a:rPr lang="fr-FR" dirty="0"/>
              <a:t> Images basées sur </a:t>
            </a:r>
            <a:r>
              <a:rPr lang="fr-FR" dirty="0" err="1"/>
              <a:t>minideb</a:t>
            </a:r>
            <a:r>
              <a:rPr lang="fr-FR" dirty="0"/>
              <a:t> (minimaliste Debian)</a:t>
            </a:r>
          </a:p>
          <a:p>
            <a:pPr lvl="0">
              <a:lnSpc>
                <a:spcPct val="100000"/>
              </a:lnSpc>
              <a:spcAft>
                <a:spcPts val="283"/>
              </a:spcAft>
            </a:pPr>
            <a:r>
              <a:rPr lang="fr-FR" sz="2200" dirty="0">
                <a:latin typeface="Courier New" pitchFamily="49"/>
              </a:rPr>
              <a:t>docker </a:t>
            </a:r>
            <a:r>
              <a:rPr lang="fr-FR" sz="2200" dirty="0" err="1">
                <a:latin typeface="Courier New" pitchFamily="49"/>
              </a:rPr>
              <a:t>run</a:t>
            </a:r>
            <a:r>
              <a:rPr lang="fr-FR" sz="2200" dirty="0">
                <a:latin typeface="Courier New" pitchFamily="49"/>
              </a:rPr>
              <a:t> -d --</a:t>
            </a:r>
            <a:r>
              <a:rPr lang="fr-FR" sz="2200" dirty="0" err="1">
                <a:latin typeface="Courier New" pitchFamily="49"/>
              </a:rPr>
              <a:t>name</a:t>
            </a:r>
            <a:r>
              <a:rPr lang="fr-FR" sz="2200" dirty="0">
                <a:latin typeface="Courier New" pitchFamily="49"/>
              </a:rPr>
              <a:t> </a:t>
            </a:r>
            <a:r>
              <a:rPr lang="fr-FR" sz="2200" dirty="0" err="1">
                <a:latin typeface="Courier New" pitchFamily="49"/>
              </a:rPr>
              <a:t>kafka</a:t>
            </a:r>
            <a:r>
              <a:rPr lang="fr-FR" sz="2200" dirty="0">
                <a:latin typeface="Courier New" pitchFamily="49"/>
              </a:rPr>
              <a:t>-server \</a:t>
            </a:r>
          </a:p>
          <a:p>
            <a:pPr lvl="0">
              <a:lnSpc>
                <a:spcPct val="100000"/>
              </a:lnSpc>
              <a:spcAft>
                <a:spcPts val="283"/>
              </a:spcAft>
            </a:pPr>
            <a:r>
              <a:rPr lang="fr-FR" sz="2200" dirty="0">
                <a:latin typeface="Courier New" pitchFamily="49"/>
              </a:rPr>
              <a:t>    --network </a:t>
            </a:r>
            <a:r>
              <a:rPr lang="fr-FR" sz="2200" dirty="0" err="1">
                <a:latin typeface="Courier New" pitchFamily="49"/>
              </a:rPr>
              <a:t>app-tier</a:t>
            </a:r>
            <a:r>
              <a:rPr lang="fr-FR" sz="2200" dirty="0">
                <a:latin typeface="Courier New" pitchFamily="49"/>
              </a:rPr>
              <a:t> \</a:t>
            </a:r>
          </a:p>
          <a:p>
            <a:pPr lvl="0">
              <a:lnSpc>
                <a:spcPct val="100000"/>
              </a:lnSpc>
              <a:spcAft>
                <a:spcPts val="283"/>
              </a:spcAft>
            </a:pPr>
            <a:r>
              <a:rPr lang="fr-FR" sz="2200" dirty="0">
                <a:latin typeface="Courier New" pitchFamily="49"/>
              </a:rPr>
              <a:t>    -e ALLOW_PLAINTEXT_LISTENER=</a:t>
            </a:r>
            <a:r>
              <a:rPr lang="fr-FR" sz="2200" dirty="0" err="1">
                <a:latin typeface="Courier New" pitchFamily="49"/>
              </a:rPr>
              <a:t>yes</a:t>
            </a:r>
            <a:r>
              <a:rPr lang="fr-FR" sz="2200" dirty="0">
                <a:latin typeface="Courier New" pitchFamily="49"/>
              </a:rPr>
              <a:t> \</a:t>
            </a:r>
          </a:p>
          <a:p>
            <a:pPr lvl="0">
              <a:lnSpc>
                <a:spcPct val="100000"/>
              </a:lnSpc>
              <a:spcAft>
                <a:spcPts val="283"/>
              </a:spcAft>
            </a:pPr>
            <a:r>
              <a:rPr lang="fr-FR" sz="2200" dirty="0">
                <a:latin typeface="Courier New" pitchFamily="49"/>
              </a:rPr>
              <a:t>    </a:t>
            </a:r>
            <a:r>
              <a:rPr lang="fr-FR" sz="2200" dirty="0" err="1">
                <a:latin typeface="Courier New" pitchFamily="49"/>
              </a:rPr>
              <a:t>bitnami</a:t>
            </a:r>
            <a:r>
              <a:rPr lang="fr-FR" sz="2200" dirty="0">
                <a:latin typeface="Courier New" pitchFamily="49"/>
              </a:rPr>
              <a:t>/</a:t>
            </a:r>
            <a:r>
              <a:rPr lang="fr-FR" sz="2200" dirty="0" err="1">
                <a:latin typeface="Courier New" pitchFamily="49"/>
              </a:rPr>
              <a:t>kafka:latest</a:t>
            </a:r>
            <a:endParaRPr lang="fr-FR" sz="2200" dirty="0">
              <a:latin typeface="Courier New" pitchFamily="49"/>
            </a:endParaRPr>
          </a:p>
          <a:p>
            <a:pPr lvl="0"/>
            <a:endParaRPr lang="fr-FR" dirty="0" smtClean="0"/>
          </a:p>
          <a:p>
            <a:pPr lvl="0"/>
            <a:r>
              <a:rPr lang="fr-FR" dirty="0" smtClean="0"/>
              <a:t>Configuration via variables </a:t>
            </a:r>
            <a:r>
              <a:rPr lang="fr-FR" dirty="0"/>
              <a:t>d’environnement </a:t>
            </a:r>
            <a:r>
              <a:rPr lang="fr-FR" dirty="0" smtClean="0"/>
              <a: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Variables spécifiques </a:t>
            </a:r>
            <a:r>
              <a:rPr lang="fr-FR" sz="3200" dirty="0" err="1">
                <a:solidFill>
                  <a:srgbClr val="000000"/>
                </a:solidFill>
                <a:latin typeface="Tahoma" pitchFamily="34"/>
                <a:cs typeface="Lucida Sans Unicode" pitchFamily="34"/>
              </a:rPr>
              <a:t>bitnami</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a:t>
            </a:r>
            <a:r>
              <a:rPr lang="fr-FR" b="1" dirty="0">
                <a:solidFill>
                  <a:srgbClr val="002060"/>
                </a:solidFill>
                <a:latin typeface="Tahoma" pitchFamily="34"/>
                <a:cs typeface="Lucida Sans Unicode" pitchFamily="34"/>
              </a:rPr>
              <a:t>BITNAMI_DEBUG, ALLOW_PLAINTEXT_LISTENER, </a:t>
            </a:r>
            <a:r>
              <a:rPr lang="fr-FR" dirty="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Propriétés Kafka préfixée </a:t>
            </a:r>
            <a:r>
              <a:rPr lang="fr-FR" sz="3200" dirty="0">
                <a:solidFill>
                  <a:srgbClr val="000000"/>
                </a:solidFill>
                <a:latin typeface="Tahoma" pitchFamily="34"/>
                <a:cs typeface="Lucida Sans Unicode" pitchFamily="34"/>
              </a:rPr>
              <a:t>par </a:t>
            </a:r>
            <a:r>
              <a:rPr lang="fr-FR" sz="3200" i="1" dirty="0">
                <a:solidFill>
                  <a:srgbClr val="000000"/>
                </a:solidFill>
                <a:latin typeface="Tahoma" pitchFamily="34"/>
                <a:cs typeface="Lucida Sans Unicode" pitchFamily="34"/>
              </a:rPr>
              <a:t>KAFKA_CFG_</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a:t>
            </a:r>
            <a:r>
              <a:rPr lang="fr-FR" b="1" dirty="0">
                <a:solidFill>
                  <a:srgbClr val="002060"/>
                </a:solidFill>
                <a:latin typeface="Tahoma" pitchFamily="34"/>
                <a:cs typeface="Lucida Sans Unicode" pitchFamily="34"/>
              </a:rPr>
              <a:t>KAFKA_CFG_AUTO_CREATE_TOPICS_ENABLE</a:t>
            </a:r>
            <a:endParaRPr lang="fr-FR" sz="3200" b="1" dirty="0">
              <a:solidFill>
                <a:srgbClr val="00206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Kubernetes</a:t>
            </a:r>
          </a:p>
        </p:txBody>
      </p:sp>
      <p:sp>
        <p:nvSpPr>
          <p:cNvPr id="3" name="Espace réservé du texte 2"/>
          <p:cNvSpPr txBox="1">
            <a:spLocks noGrp="1"/>
          </p:cNvSpPr>
          <p:nvPr>
            <p:ph type="body" idx="4294967295"/>
          </p:nvPr>
        </p:nvSpPr>
        <p:spPr>
          <a:xfrm>
            <a:off x="1091880" y="2321319"/>
            <a:ext cx="8459640" cy="4384800"/>
          </a:xfrm>
        </p:spPr>
        <p:txBody>
          <a:bodyPr vert="horz">
            <a:normAutofit fontScale="77500" lnSpcReduction="20000"/>
          </a:bodyPr>
          <a:lstStyle/>
          <a:p>
            <a:pPr lvl="0"/>
            <a:r>
              <a:rPr lang="fr-FR" b="1" i="1" dirty="0" err="1">
                <a:solidFill>
                  <a:srgbClr val="000099"/>
                </a:solidFill>
              </a:rPr>
              <a:t>Bitnami</a:t>
            </a:r>
            <a:r>
              <a:rPr lang="fr-FR" dirty="0"/>
              <a:t> propose des packages </a:t>
            </a:r>
            <a:r>
              <a:rPr lang="fr-FR" dirty="0" err="1"/>
              <a:t>Helm</a:t>
            </a:r>
            <a:r>
              <a:rPr lang="fr-FR" dirty="0"/>
              <a:t> pour déployer vers </a:t>
            </a:r>
            <a:r>
              <a:rPr lang="fr-FR" dirty="0" err="1"/>
              <a:t>Kubernetes</a:t>
            </a:r>
            <a:r>
              <a:rPr lang="fr-FR" dirty="0"/>
              <a:t> ou des </a:t>
            </a:r>
            <a:r>
              <a:rPr lang="fr-FR" dirty="0" err="1"/>
              <a:t>clouds</a:t>
            </a:r>
            <a:endParaRPr lang="fr-FR" dirty="0"/>
          </a:p>
          <a:p>
            <a:pPr lvl="0"/>
            <a:r>
              <a:rPr lang="fr-FR" sz="2400" dirty="0" err="1">
                <a:latin typeface="Courier New" pitchFamily="49"/>
              </a:rPr>
              <a:t>helm</a:t>
            </a:r>
            <a:r>
              <a:rPr lang="fr-FR" sz="2400" dirty="0">
                <a:latin typeface="Courier New" pitchFamily="49"/>
              </a:rPr>
              <a:t> </a:t>
            </a:r>
            <a:r>
              <a:rPr lang="fr-FR" sz="2400" dirty="0" err="1">
                <a:latin typeface="Courier New" pitchFamily="49"/>
              </a:rPr>
              <a:t>install</a:t>
            </a:r>
            <a:r>
              <a:rPr lang="fr-FR" sz="2400" dirty="0">
                <a:latin typeface="Courier New" pitchFamily="49"/>
              </a:rPr>
              <a:t> </a:t>
            </a:r>
            <a:r>
              <a:rPr lang="fr-FR" sz="2400" dirty="0" err="1">
                <a:latin typeface="Courier New" pitchFamily="49"/>
              </a:rPr>
              <a:t>my</a:t>
            </a:r>
            <a:r>
              <a:rPr lang="fr-FR" sz="2400" dirty="0">
                <a:latin typeface="Courier New" pitchFamily="49"/>
              </a:rPr>
              <a:t>-release oci://registry-1.docker.io/bitnamicharts/kafka</a:t>
            </a:r>
          </a:p>
          <a:p>
            <a:pPr lvl="0"/>
            <a:r>
              <a:rPr lang="fr-FR" dirty="0"/>
              <a:t>De nombreux paramètres sont disponibles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replicaCount</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Nombre de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a:solidFill>
                  <a:srgbClr val="000000"/>
                </a:solidFill>
                <a:latin typeface="Tahoma" pitchFamily="34"/>
                <a:cs typeface="Lucida Sans Unicode" pitchFamily="34"/>
              </a:rPr>
              <a:t>config </a:t>
            </a:r>
            <a:r>
              <a:rPr lang="fr-FR" sz="3200" dirty="0">
                <a:solidFill>
                  <a:srgbClr val="000000"/>
                </a:solidFill>
                <a:latin typeface="Tahoma" pitchFamily="34"/>
                <a:cs typeface="Lucida Sans Unicode" pitchFamily="34"/>
              </a:rPr>
              <a:t>: Fichier de configuration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existingConfigmap</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Pour utiliser les </a:t>
            </a:r>
            <a:r>
              <a:rPr lang="fr-FR" sz="3200" dirty="0" err="1">
                <a:solidFill>
                  <a:srgbClr val="000000"/>
                </a:solidFill>
                <a:latin typeface="Tahoma" pitchFamily="34"/>
                <a:cs typeface="Lucida Sans Unicode" pitchFamily="34"/>
              </a:rPr>
              <a:t>ConfigMap</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a:t>
            </a:r>
          </a:p>
          <a:p>
            <a:pPr lvl="0"/>
            <a:r>
              <a:rPr lang="fr-FR" b="1" i="1" dirty="0" err="1">
                <a:solidFill>
                  <a:srgbClr val="000099"/>
                </a:solidFill>
              </a:rPr>
              <a:t>Strimzi</a:t>
            </a:r>
            <a:r>
              <a:rPr lang="fr-FR" dirty="0"/>
              <a:t> est également une solution simple pour déployer Kafka dans </a:t>
            </a:r>
            <a:r>
              <a:rPr lang="fr-FR" dirty="0" err="1" smtClean="0"/>
              <a:t>OpenShift</a:t>
            </a:r>
            <a:r>
              <a:rPr lang="fr-FR" dirty="0"/>
              <a:t>/</a:t>
            </a:r>
            <a:r>
              <a:rPr lang="fr-FR" dirty="0" err="1" smtClean="0"/>
              <a:t>Kubernetes</a:t>
            </a:r>
            <a:r>
              <a:rPr lang="fr-FR" dirty="0"/>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Vérifications de l’installation</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u="sng"/>
              <a:t>Création de topic </a:t>
            </a:r>
            <a:r>
              <a:rPr lang="fr-FR"/>
              <a:t>:</a:t>
            </a:r>
            <a:br>
              <a:rPr lang="fr-FR"/>
            </a:br>
            <a:r>
              <a:rPr lang="fr-FR" sz="2800">
                <a:latin typeface="Courier New" pitchFamily="49"/>
              </a:rPr>
              <a:t>bin/kafka-topics.sh --create --bootstrap-server localhost:9092 --replication-factor 1 --partitions 1 --topic test</a:t>
            </a:r>
          </a:p>
          <a:p>
            <a:pPr lvl="0">
              <a:lnSpc>
                <a:spcPct val="100000"/>
              </a:lnSpc>
              <a:spcAft>
                <a:spcPts val="283"/>
              </a:spcAft>
            </a:pPr>
            <a:r>
              <a:rPr lang="fr-FR" u="sng"/>
              <a:t>Envois de messages</a:t>
            </a:r>
            <a:r>
              <a:rPr lang="fr-FR"/>
              <a:t> :</a:t>
            </a:r>
            <a:br>
              <a:rPr lang="fr-FR"/>
            </a:br>
            <a:r>
              <a:rPr lang="fr-FR" sz="2800">
                <a:latin typeface="Courier New" pitchFamily="49"/>
              </a:rPr>
              <a:t>bin/kafka-console-producer.sh --bootstrap-server localhost:9092 --topic test</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br>
              <a:rPr lang="fr-FR" sz="2800">
                <a:latin typeface="Courier New" pitchFamily="49"/>
              </a:rPr>
            </a:br>
            <a:r>
              <a:rPr lang="fr-FR" sz="2800">
                <a:latin typeface="Courier New" pitchFamily="49"/>
              </a:rPr>
              <a:t>^D</a:t>
            </a:r>
          </a:p>
          <a:p>
            <a:pPr lvl="0">
              <a:lnSpc>
                <a:spcPct val="100000"/>
              </a:lnSpc>
              <a:spcAft>
                <a:spcPts val="283"/>
              </a:spcAft>
            </a:pPr>
            <a:r>
              <a:rPr lang="fr-FR" u="sng"/>
              <a:t>Consommation de messages</a:t>
            </a:r>
            <a:r>
              <a:rPr lang="fr-FR"/>
              <a:t> :</a:t>
            </a:r>
            <a:br>
              <a:rPr lang="fr-FR"/>
            </a:br>
            <a:r>
              <a:rPr lang="fr-FR" sz="2800">
                <a:latin typeface="Courier New" pitchFamily="49"/>
              </a:rPr>
              <a:t>bin/kafka-console-consumer.sh --bootstrap-server localhost:9092 --topic test --from-beginning</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Script d’arrêt</a:t>
            </a:r>
          </a:p>
        </p:txBody>
      </p:sp>
      <p:sp>
        <p:nvSpPr>
          <p:cNvPr id="3" name="Espace réservé du texte 2"/>
          <p:cNvSpPr txBox="1">
            <a:spLocks noGrp="1"/>
          </p:cNvSpPr>
          <p:nvPr>
            <p:ph type="body" idx="4294967295"/>
          </p:nvPr>
        </p:nvSpPr>
        <p:spPr/>
        <p:txBody>
          <a:bodyPr vert="horz"/>
          <a:lstStyle/>
          <a:p>
            <a:pPr lvl="0"/>
            <a:r>
              <a:rPr lang="fr-FR"/>
              <a:t>La distribution propose également un script d’arrêt permettant d’arrêter les process Kafka en cours d’exécution.</a:t>
            </a:r>
          </a:p>
          <a:p>
            <a:pPr lvl="0"/>
            <a:r>
              <a:rPr lang="fr-FR" b="1">
                <a:solidFill>
                  <a:srgbClr val="0D1F63"/>
                </a:solidFill>
                <a:latin typeface="Courier New" pitchFamily="49"/>
              </a:rPr>
              <a:t>bin/kafka-server-stop.sh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Fichiers de trace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dirty="0"/>
              <a:t>La configuration des fichiers de trace est définie dans </a:t>
            </a:r>
            <a:r>
              <a:rPr lang="fr-FR" b="1" i="1" dirty="0" err="1">
                <a:solidFill>
                  <a:srgbClr val="064280"/>
                </a:solidFill>
              </a:rPr>
              <a:t>conf</a:t>
            </a:r>
            <a:r>
              <a:rPr lang="fr-FR" b="1" i="1" dirty="0">
                <a:solidFill>
                  <a:srgbClr val="064280"/>
                </a:solidFill>
              </a:rPr>
              <a:t>/log4j.properties</a:t>
            </a:r>
          </a:p>
          <a:p>
            <a:pPr lvl="0"/>
            <a:r>
              <a:rPr lang="fr-FR" dirty="0"/>
              <a:t>Par défaut sont générés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server.log</a:t>
            </a:r>
            <a:r>
              <a:rPr lang="fr-FR" sz="3200" dirty="0">
                <a:solidFill>
                  <a:srgbClr val="000000"/>
                </a:solidFill>
                <a:latin typeface="Tahoma" pitchFamily="34"/>
                <a:cs typeface="Lucida Sans Unicode" pitchFamily="34"/>
              </a:rPr>
              <a:t> : Traces générales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state-change.log</a:t>
            </a:r>
            <a:r>
              <a:rPr lang="fr-FR" sz="3200" dirty="0">
                <a:solidFill>
                  <a:srgbClr val="000000"/>
                </a:solidFill>
                <a:latin typeface="Tahoma" pitchFamily="34"/>
                <a:cs typeface="Lucida Sans Unicode" pitchFamily="34"/>
              </a:rPr>
              <a:t> : Traces des changements d’état (topics, partition, brokers,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kafka-request.log</a:t>
            </a:r>
            <a:r>
              <a:rPr lang="fr-FR" sz="3200" dirty="0">
                <a:solidFill>
                  <a:srgbClr val="000000"/>
                </a:solidFill>
                <a:latin typeface="Tahoma" pitchFamily="34"/>
                <a:cs typeface="Lucida Sans Unicode" pitchFamily="34"/>
              </a:rPr>
              <a:t> : Traces des requêtes clients et inter-broker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log-cleaner.log</a:t>
            </a:r>
            <a:r>
              <a:rPr lang="fr-FR" sz="3200" dirty="0">
                <a:solidFill>
                  <a:srgbClr val="000000"/>
                </a:solidFill>
                <a:latin typeface="Tahoma" pitchFamily="34"/>
                <a:cs typeface="Lucida Sans Unicode" pitchFamily="34"/>
              </a:rPr>
              <a:t> : Suppression des messages expirés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controller.log</a:t>
            </a:r>
            <a:r>
              <a:rPr lang="fr-FR" sz="3200" dirty="0">
                <a:solidFill>
                  <a:srgbClr val="000000"/>
                </a:solidFill>
                <a:latin typeface="Tahoma" pitchFamily="34"/>
                <a:cs typeface="Lucida Sans Unicode" pitchFamily="34"/>
              </a:rPr>
              <a:t> : Logs du contrôleur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64280"/>
                </a:solidFill>
                <a:latin typeface="Tahoma" pitchFamily="34"/>
                <a:cs typeface="Lucida Sans Unicode" pitchFamily="34"/>
              </a:rPr>
              <a:t>kafka-authorizer.log</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Traces sur les </a:t>
            </a:r>
            <a:r>
              <a:rPr lang="fr-FR" sz="3200" dirty="0" err="1">
                <a:solidFill>
                  <a:srgbClr val="000000"/>
                </a:solidFill>
                <a:latin typeface="Tahoma" pitchFamily="34"/>
                <a:cs typeface="Lucida Sans Unicode" pitchFamily="34"/>
              </a:rPr>
              <a:t>ACLs</a:t>
            </a:r>
            <a:endParaRPr lang="fr-FR" sz="3200" dirty="0">
              <a:solidFill>
                <a:srgbClr val="000000"/>
              </a:solidFill>
              <a:latin typeface="Tahoma" pitchFamily="34"/>
              <a:cs typeface="Lucida Sans Unicode" pitchFamily="34"/>
            </a:endParaRPr>
          </a:p>
        </p:txBody>
      </p:sp>
      <p:sp>
        <p:nvSpPr>
          <p:cNvPr id="4" name="ZoneTexte 3"/>
          <p:cNvSpPr txBox="1"/>
          <p:nvPr/>
        </p:nvSpPr>
        <p:spPr>
          <a:xfrm>
            <a:off x="577080" y="6983999"/>
            <a:ext cx="4126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1.1 : Démarrage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b="1">
                <a:solidFill>
                  <a:srgbClr val="0D1F63"/>
                </a:solidFill>
              </a:rPr>
              <a:t>Utilitaires 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Le répertoire </a:t>
            </a:r>
            <a:r>
              <a:rPr lang="fr-FR" b="1" i="1">
                <a:solidFill>
                  <a:srgbClr val="355269"/>
                </a:solidFill>
              </a:rPr>
              <a:t>$KAFKA_HOME/bin</a:t>
            </a:r>
            <a:r>
              <a:rPr lang="fr-FR"/>
              <a:t> contient de nombreux scripts utilitaires dédiés à l’exploitation du cluster.</a:t>
            </a:r>
          </a:p>
          <a:p>
            <a:pPr lvl="0"/>
            <a:r>
              <a:rPr lang="fr-FR"/>
              <a:t>Les scripts utilisent l’API Java de Kafka</a:t>
            </a:r>
          </a:p>
          <a:p>
            <a:pPr lvl="0"/>
            <a:r>
              <a:rPr lang="fr-FR"/>
              <a:t>Une aide est disponible pour chaque script décrivant les paramètres requis ou optionnels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topics</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a:t>Le script </a:t>
            </a:r>
            <a:r>
              <a:rPr lang="fr-FR" b="1" i="1">
                <a:solidFill>
                  <a:srgbClr val="0D1F63"/>
                </a:solidFill>
              </a:rPr>
              <a:t>bin/kafka-topics.sh</a:t>
            </a:r>
            <a:r>
              <a:rPr lang="fr-FR"/>
              <a:t> permet de créer, supprimer, modifier visualiser un topic</a:t>
            </a:r>
          </a:p>
          <a:p>
            <a:pPr lvl="0"/>
            <a:r>
              <a:rPr lang="fr-FR"/>
              <a:t>Les valeurs par défaut des topics sont définis dans </a:t>
            </a:r>
            <a:r>
              <a:rPr lang="fr-FR" i="1"/>
              <a:t>server.properties</a:t>
            </a:r>
            <a:r>
              <a:rPr lang="fr-FR"/>
              <a:t> mais peuvent être surchargées pour chaque topic</a:t>
            </a:r>
          </a:p>
          <a:p>
            <a:pPr lvl="0"/>
            <a:r>
              <a:rPr lang="fr-FR"/>
              <a:t>Exemple création de topic :</a:t>
            </a:r>
          </a:p>
          <a:p>
            <a:pPr lvl="0">
              <a:lnSpc>
                <a:spcPct val="100000"/>
              </a:lnSpc>
              <a:spcAft>
                <a:spcPts val="283"/>
              </a:spcAft>
            </a:pPr>
            <a:r>
              <a:rPr lang="fr-FR" sz="2600">
                <a:latin typeface="Courier new" pitchFamily="49"/>
              </a:rPr>
              <a:t>bin/kafka-topics.sh --create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--replication-factor 1 --partitions 13 \</a:t>
            </a:r>
          </a:p>
          <a:p>
            <a:pPr lvl="0">
              <a:lnSpc>
                <a:spcPct val="100000"/>
              </a:lnSpc>
              <a:spcAft>
                <a:spcPts val="283"/>
              </a:spcAft>
            </a:pPr>
            <a:r>
              <a:rPr lang="fr-FR" sz="2600">
                <a:latin typeface="Courier new" pitchFamily="49"/>
              </a:rPr>
              <a:t>  --topic my-topic</a:t>
            </a:r>
          </a:p>
          <a:p>
            <a:pPr lvl="0"/>
            <a:endParaRPr lang="fr-FR"/>
          </a:p>
          <a:p>
            <a:pPr lvl="0"/>
            <a:r>
              <a:rPr lang="fr-FR"/>
              <a:t>Exemple listing des topics :</a:t>
            </a:r>
          </a:p>
          <a:p>
            <a:pPr lvl="0">
              <a:lnSpc>
                <a:spcPct val="100000"/>
              </a:lnSpc>
              <a:spcAft>
                <a:spcPts val="283"/>
              </a:spcAft>
            </a:pPr>
            <a:r>
              <a:rPr lang="fr-FR" sz="2600">
                <a:latin typeface="Courier new" pitchFamily="49"/>
              </a:rPr>
              <a:t>bin/kafka-topics.sh --list \</a:t>
            </a:r>
          </a:p>
          <a:p>
            <a:pPr lvl="0">
              <a:lnSpc>
                <a:spcPct val="100000"/>
              </a:lnSpc>
              <a:spcAft>
                <a:spcPts val="283"/>
              </a:spcAft>
            </a:pPr>
            <a:r>
              <a:rPr lang="fr-FR" sz="2600">
                <a:latin typeface="Courier new" pitchFamily="49"/>
              </a:rPr>
              <a:t>    --bootstrap-server localhost:9092</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Objectifs</a:t>
            </a:r>
          </a:p>
        </p:txBody>
      </p:sp>
      <p:sp>
        <p:nvSpPr>
          <p:cNvPr id="3" name="Espace réservé du texte 2"/>
          <p:cNvSpPr txBox="1">
            <a:spLocks noGrp="1"/>
          </p:cNvSpPr>
          <p:nvPr>
            <p:ph type="body" idx="4294967295"/>
          </p:nvPr>
        </p:nvSpPr>
        <p:spPr>
          <a:xfrm>
            <a:off x="1091880" y="2336022"/>
            <a:ext cx="8459640" cy="4384800"/>
          </a:xfrm>
        </p:spPr>
        <p:txBody>
          <a:bodyPr vert="horz">
            <a:normAutofit fontScale="92500" lnSpcReduction="20000"/>
          </a:bodyPr>
          <a:lstStyle/>
          <a:p>
            <a:pPr lvl="0">
              <a:buClr>
                <a:srgbClr val="000000"/>
              </a:buClr>
              <a:buSzPct val="100000"/>
              <a:buFont typeface="OpenSymbol"/>
              <a:buChar char="➢"/>
            </a:pPr>
            <a:r>
              <a:rPr lang="fr-FR"/>
              <a:t> Découpler producteurs et consommateurs de messages</a:t>
            </a:r>
          </a:p>
          <a:p>
            <a:pPr lvl="0">
              <a:buClr>
                <a:srgbClr val="000000"/>
              </a:buClr>
              <a:buSzPct val="100000"/>
              <a:buFont typeface="OpenSymbol"/>
              <a:buChar char="➢"/>
            </a:pPr>
            <a:r>
              <a:rPr lang="fr-FR"/>
              <a:t> Persister les messages afin qu’ils puissent être consommés par de nombreux consommateurs, (éventuellement à posteriori)</a:t>
            </a:r>
          </a:p>
          <a:p>
            <a:pPr lvl="0">
              <a:buClr>
                <a:srgbClr val="000000"/>
              </a:buClr>
              <a:buSzPct val="100000"/>
              <a:buFont typeface="OpenSymbol"/>
              <a:buChar char="➢"/>
            </a:pPr>
            <a:r>
              <a:rPr lang="fr-FR"/>
              <a:t> Atteindre de très haut débit et une latence faible</a:t>
            </a:r>
          </a:p>
          <a:p>
            <a:pPr lvl="0">
              <a:buClr>
                <a:srgbClr val="000000"/>
              </a:buClr>
              <a:buSzPct val="100000"/>
              <a:buFont typeface="OpenSymbol"/>
              <a:buChar char="➢"/>
            </a:pPr>
            <a:r>
              <a:rPr lang="fr-FR"/>
              <a:t> Scaling horizontal flexible</a:t>
            </a:r>
          </a:p>
          <a:p>
            <a:pPr lvl="0">
              <a:buClr>
                <a:srgbClr val="000000"/>
              </a:buClr>
              <a:buSzPct val="100000"/>
              <a:buFont typeface="OpenSymbol"/>
              <a:buChar char="➢"/>
            </a:pPr>
            <a:r>
              <a:rPr lang="fr-FR"/>
              <a:t> Offrir des garanties de fiabilité de la livraison de messages, malgré des défaillances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Choix du nombre de partitions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Une fois un </a:t>
            </a:r>
            <a:r>
              <a:rPr lang="fr-FR" i="1"/>
              <a:t>topic</a:t>
            </a:r>
            <a:r>
              <a:rPr lang="fr-FR"/>
              <a:t> créé, on ne peut pas diminuer son nombre de partitions. Une augmentation est possible mais peut générer des problèmes.</a:t>
            </a:r>
          </a:p>
          <a:p>
            <a:pPr lvl="0"/>
            <a:r>
              <a:rPr lang="fr-FR"/>
              <a:t>Lors du choix, il faut tenir compte de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Du débit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débit maximum de consommation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L’espace disque et la bande passante réseau sur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général en augmentant le nombre de partitions, on augmente le débit global de l’application en s’autorisant plus de consommateurs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Mais évitez de surestimer, car chaque partition utilise de la mémoire et le nombre de partitions augmente le temps du processus d’élection du maître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sz="2800"/>
              <a:t>Le script </a:t>
            </a:r>
            <a:r>
              <a:rPr lang="fr-FR" sz="2800" b="1" i="1">
                <a:solidFill>
                  <a:srgbClr val="0D1F63"/>
                </a:solidFill>
              </a:rPr>
              <a:t>bin/kafka-console-producer.sh </a:t>
            </a:r>
            <a:r>
              <a:rPr lang="fr-FR" sz="2800"/>
              <a:t>permet de tester l’envoi des messages sur un topic</a:t>
            </a:r>
          </a:p>
          <a:p>
            <a:pPr lvl="0"/>
            <a:endParaRPr lang="fr-FR" sz="2800"/>
          </a:p>
          <a:p>
            <a:pPr lvl="0"/>
            <a:r>
              <a:rPr lang="fr-FR" sz="2800"/>
              <a:t>Exemple :</a:t>
            </a:r>
          </a:p>
          <a:p>
            <a:pPr lvl="0"/>
            <a:r>
              <a:rPr lang="fr-FR" sz="2600">
                <a:latin typeface="Courier new" pitchFamily="49"/>
              </a:rPr>
              <a:t>bin/kafka-console-producer.sh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a:t>
            </a:r>
          </a:p>
          <a:p>
            <a:pPr lvl="0"/>
            <a:endParaRPr lang="fr-FR" sz="2800"/>
          </a:p>
          <a:p>
            <a:pPr lvl="0"/>
            <a:r>
              <a:rPr lang="fr-FR" sz="2800"/>
              <a:t>...Puis saisir les messages sur l’entrée standard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Lecture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 script </a:t>
            </a:r>
            <a:r>
              <a:rPr lang="fr-FR" sz="2800" b="1" i="1">
                <a:solidFill>
                  <a:srgbClr val="0D1F63"/>
                </a:solidFill>
              </a:rPr>
              <a:t>bin/kafka-console-consumer.sh</a:t>
            </a:r>
            <a:r>
              <a:rPr lang="fr-FR"/>
              <a:t> permet de consommer les messages d’un topic</a:t>
            </a:r>
          </a:p>
          <a:p>
            <a:pPr lvl="0"/>
            <a:endParaRPr lang="fr-FR"/>
          </a:p>
          <a:p>
            <a:pPr lvl="0"/>
            <a:r>
              <a:rPr lang="fr-FR"/>
              <a:t>Exemple lecture depuis l’origine :</a:t>
            </a:r>
          </a:p>
          <a:p>
            <a:pPr lvl="0">
              <a:lnSpc>
                <a:spcPct val="100000"/>
              </a:lnSpc>
              <a:spcAft>
                <a:spcPts val="283"/>
              </a:spcAft>
            </a:pPr>
            <a:r>
              <a:rPr lang="fr-FR" sz="2600">
                <a:latin typeface="Courier new" pitchFamily="49"/>
              </a:rPr>
              <a:t>bin/kafka-console-consumer.sh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 \</a:t>
            </a:r>
          </a:p>
          <a:p>
            <a:pPr lvl="0">
              <a:lnSpc>
                <a:spcPct val="100000"/>
              </a:lnSpc>
              <a:spcAft>
                <a:spcPts val="283"/>
              </a:spcAft>
            </a:pPr>
            <a:r>
              <a:rPr lang="fr-FR" sz="2600">
                <a:latin typeface="Courier new" pitchFamily="49"/>
              </a:rPr>
              <a:t>    --from-beginning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kafka-consumer-groups.sh</a:t>
            </a:r>
            <a:r>
              <a:rPr lang="fr-FR"/>
              <a:t> permet de gérer les groupes de consommateurs : les lister et manipuler leurs offsets</a:t>
            </a:r>
          </a:p>
          <a:p>
            <a:pPr lvl="0"/>
            <a:r>
              <a:rPr lang="fr-FR" b="1" i="1">
                <a:solidFill>
                  <a:srgbClr val="0D1F63"/>
                </a:solidFill>
              </a:rPr>
              <a:t>kafka-reassign-partitions.sh </a:t>
            </a:r>
            <a:r>
              <a:rPr lang="fr-FR"/>
              <a:t>permet</a:t>
            </a:r>
            <a:r>
              <a:rPr lang="fr-FR" b="1" i="1">
                <a:solidFill>
                  <a:srgbClr val="0D1F63"/>
                </a:solidFill>
              </a:rPr>
              <a:t> </a:t>
            </a:r>
            <a:r>
              <a:rPr lang="fr-FR"/>
              <a:t>de gérer les partitions, déplacement sur de nouveau brokers, de nouveaux répertoire, extension de cluster, …</a:t>
            </a:r>
          </a:p>
          <a:p>
            <a:pPr lvl="0"/>
            <a:r>
              <a:rPr lang="fr-FR"/>
              <a:t>kafka-replica-verification.sh : Vérifie</a:t>
            </a:r>
          </a:p>
          <a:p>
            <a:pPr lvl="0"/>
            <a:r>
              <a:rPr lang="fr-FR" b="1" i="1">
                <a:solidFill>
                  <a:srgbClr val="0D1F63"/>
                </a:solidFill>
              </a:rPr>
              <a:t>kafka-log-dirs.sh : </a:t>
            </a:r>
            <a:r>
              <a:rPr lang="fr-FR"/>
              <a:t>Obtient</a:t>
            </a:r>
            <a:r>
              <a:rPr lang="fr-FR" b="1" i="1">
                <a:solidFill>
                  <a:srgbClr val="0D1F63"/>
                </a:solidFill>
              </a:rPr>
              <a:t> </a:t>
            </a:r>
            <a:r>
              <a:rPr lang="fr-FR"/>
              <a:t>les informations de configuration des log.dirs du cluster</a:t>
            </a:r>
          </a:p>
          <a:p>
            <a:pPr lvl="0"/>
            <a:r>
              <a:rPr lang="fr-FR" b="1" i="1">
                <a:solidFill>
                  <a:srgbClr val="0D1F63"/>
                </a:solidFill>
              </a:rPr>
              <a:t>kafka-dump-log.sh</a:t>
            </a:r>
            <a:r>
              <a:rPr lang="fr-FR"/>
              <a:t> permet de parser un fichier de log et d’afficher les informations utiles pour debugger</a:t>
            </a:r>
          </a:p>
          <a:p>
            <a:pPr lvl="0"/>
            <a:r>
              <a:rPr lang="fr-FR" b="1" i="1">
                <a:solidFill>
                  <a:srgbClr val="0D1F63"/>
                </a:solidFill>
              </a:rPr>
              <a:t>kafka-delete-records.sh </a:t>
            </a:r>
            <a:r>
              <a:rPr lang="fr-FR"/>
              <a:t> Permet de supprimer des messages jusqu’à 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 (2)</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kafka-configs.sh</a:t>
            </a:r>
            <a:r>
              <a:rPr lang="fr-FR"/>
              <a:t> permet des mises à jour de configuration dynamique des brokers</a:t>
            </a:r>
          </a:p>
          <a:p>
            <a:pPr lvl="0"/>
            <a:r>
              <a:rPr lang="fr-FR" b="1" i="1">
                <a:solidFill>
                  <a:srgbClr val="0D1F63"/>
                </a:solidFill>
              </a:rPr>
              <a:t>kafka-cluster.sh </a:t>
            </a:r>
            <a:r>
              <a:rPr lang="fr-FR"/>
              <a:t>obtenir</a:t>
            </a:r>
            <a:r>
              <a:rPr lang="fr-FR" b="1" i="1">
                <a:solidFill>
                  <a:srgbClr val="0D1F63"/>
                </a:solidFill>
              </a:rPr>
              <a:t> </a:t>
            </a:r>
            <a:r>
              <a:rPr lang="fr-FR"/>
              <a:t>l’ID du cluster et sortir un broker du cluster</a:t>
            </a:r>
          </a:p>
          <a:p>
            <a:pPr lvl="0"/>
            <a:r>
              <a:rPr lang="fr-FR" b="1" i="1">
                <a:solidFill>
                  <a:srgbClr val="0D1F63"/>
                </a:solidFill>
              </a:rPr>
              <a:t>kafka-metadata-quorum.sh</a:t>
            </a:r>
            <a:r>
              <a:rPr lang="fr-FR"/>
              <a:t> permet d’afficher les informations sur les contrôleurs</a:t>
            </a:r>
          </a:p>
          <a:p>
            <a:pPr lvl="0"/>
            <a:r>
              <a:rPr lang="fr-FR" b="1" i="1">
                <a:solidFill>
                  <a:srgbClr val="0D1F63"/>
                </a:solidFill>
              </a:rPr>
              <a:t>kafka-acls.sh</a:t>
            </a:r>
            <a:r>
              <a:rPr lang="fr-FR"/>
              <a:t> permet de gérer les permissions sur les topics</a:t>
            </a:r>
          </a:p>
          <a:p>
            <a:pPr lvl="0"/>
            <a:r>
              <a:rPr lang="fr-FR" b="1" i="1">
                <a:solidFill>
                  <a:srgbClr val="0D1F63"/>
                </a:solidFill>
              </a:rPr>
              <a:t>kafka-verifiable-consumer.sh</a:t>
            </a:r>
            <a:r>
              <a:rPr lang="fr-FR"/>
              <a:t>, </a:t>
            </a:r>
            <a:r>
              <a:rPr lang="fr-FR" b="1" i="1">
                <a:solidFill>
                  <a:srgbClr val="0D1F63"/>
                </a:solidFill>
              </a:rPr>
              <a:t>kafka-verifiable-producer.sh</a:t>
            </a:r>
            <a:r>
              <a:rPr lang="fr-FR"/>
              <a:t>: Utilitaires permettant de produire ou consommer des messages et de les afficher sur la console au format JSON</a:t>
            </a:r>
          </a:p>
        </p:txBody>
      </p:sp>
      <p:sp>
        <p:nvSpPr>
          <p:cNvPr id="4" name="ZoneTexte 3"/>
          <p:cNvSpPr txBox="1"/>
          <p:nvPr/>
        </p:nvSpPr>
        <p:spPr>
          <a:xfrm>
            <a:off x="577080" y="6983999"/>
            <a:ext cx="3460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1.2 : Utilitaires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a:t>Utilitaires</a:t>
            </a:r>
            <a:r>
              <a:rPr lang="fr-FR" b="1">
                <a:solidFill>
                  <a:srgbClr val="0D1F63"/>
                </a:solidFill>
              </a:rPr>
              <a:t> </a:t>
            </a:r>
            <a:r>
              <a:rPr lang="fr-FR"/>
              <a:t>Kafka</a:t>
            </a:r>
          </a:p>
          <a:p>
            <a:pPr lvl="0" indent="-311040" algn="ctr">
              <a:lnSpc>
                <a:spcPct val="95000"/>
              </a:lnSpc>
              <a:spcAft>
                <a:spcPts val="0"/>
              </a:spcAft>
            </a:pPr>
            <a:r>
              <a:rPr lang="fr-FR" b="1">
                <a:solidFill>
                  <a:srgbClr val="0D1F63"/>
                </a:solidFill>
              </a:rP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Outils graphiques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47500" lnSpcReduction="20000"/>
          </a:bodyPr>
          <a:lstStyle/>
          <a:p>
            <a:pPr lvl="0"/>
            <a:r>
              <a:rPr lang="fr-FR" dirty="0"/>
              <a:t>Il peut être intéressant de s’équiper d’outils graphiques aidant à </a:t>
            </a:r>
            <a:r>
              <a:rPr lang="fr-FR" dirty="0" smtClean="0"/>
              <a:t>l’exploitation du cluster ou à la consultation des topics.</a:t>
            </a:r>
            <a:endParaRPr lang="fr-FR" dirty="0"/>
          </a:p>
          <a:p>
            <a:pPr lvl="0"/>
            <a:r>
              <a:rPr lang="fr-FR" dirty="0"/>
              <a:t>Comme produit gratuit, semi-commerciaux citons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Akhq</a:t>
            </a:r>
            <a:r>
              <a:rPr lang="fr-FR" sz="3200" i="1" dirty="0">
                <a:solidFill>
                  <a:srgbClr val="000000"/>
                </a:solidFill>
                <a:latin typeface="Tahoma" pitchFamily="34"/>
                <a:cs typeface="Lucida Sans Unicode" pitchFamily="34"/>
              </a:rPr>
              <a:t> (https://akhq.io/)</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355269"/>
                </a:solidFill>
                <a:latin typeface="Tahoma" pitchFamily="34"/>
                <a:cs typeface="Lucida Sans Unicode" pitchFamily="34"/>
              </a:rPr>
              <a:t>Kafka</a:t>
            </a:r>
            <a:r>
              <a:rPr lang="fr-FR" sz="3200" i="1" dirty="0">
                <a:solidFill>
                  <a:srgbClr val="000000"/>
                </a:solidFill>
                <a:latin typeface="Tahoma" pitchFamily="34"/>
                <a:cs typeface="Lucida Sans Unicode" pitchFamily="34"/>
              </a:rPr>
              <a:t> </a:t>
            </a:r>
            <a:r>
              <a:rPr lang="fr-FR" sz="3200" b="1" i="1" dirty="0" err="1">
                <a:solidFill>
                  <a:srgbClr val="355269"/>
                </a:solidFill>
                <a:latin typeface="Tahoma" pitchFamily="34"/>
                <a:cs typeface="Lucida Sans Unicode" pitchFamily="34"/>
              </a:rPr>
              <a:t>Magic</a:t>
            </a:r>
            <a:r>
              <a:rPr lang="fr-FR" sz="3200" dirty="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https://www.kafkamagic.com/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Redpanda</a:t>
            </a:r>
            <a:r>
              <a:rPr lang="fr-FR" sz="3200" i="1" dirty="0">
                <a:solidFill>
                  <a:srgbClr val="000000"/>
                </a:solidFill>
                <a:latin typeface="Tahoma" pitchFamily="34"/>
                <a:cs typeface="Lucida Sans Unicode" pitchFamily="34"/>
              </a:rPr>
              <a:t> </a:t>
            </a:r>
            <a:r>
              <a:rPr lang="fr-FR" sz="3200" b="1" i="1" dirty="0">
                <a:solidFill>
                  <a:srgbClr val="355269"/>
                </a:solidFill>
                <a:latin typeface="Tahoma" pitchFamily="34"/>
                <a:cs typeface="Lucida Sans Unicode" pitchFamily="34"/>
              </a:rPr>
              <a:t>Console</a:t>
            </a:r>
            <a:r>
              <a:rPr lang="fr-FR" sz="3200" i="1" dirty="0">
                <a:solidFill>
                  <a:srgbClr val="000000"/>
                </a:solidFill>
                <a:latin typeface="Tahoma" pitchFamily="34"/>
                <a:cs typeface="Lucida Sans Unicode" pitchFamily="34"/>
              </a:rPr>
              <a:t> (https://docs.redpanda.com/docs/manage/console/)</a:t>
            </a:r>
          </a:p>
          <a:p>
            <a:pPr lvl="0"/>
            <a:r>
              <a:rPr lang="fr-FR" dirty="0"/>
              <a:t>Ils proposent une interface graphique permettant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De rechercher et afficher des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Transformer et déplacer des messages entre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Gérer les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Automatiser des tâches.</a:t>
            </a:r>
          </a:p>
          <a:p>
            <a:pPr lvl="0"/>
            <a:r>
              <a:rPr lang="fr-FR" dirty="0"/>
              <a:t>La distribution commerciale de Confluent a naturellement un outil graphique d’exploitation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Magic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1960" y="2318040"/>
            <a:ext cx="9629640" cy="461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akhq</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8760" y="2292840"/>
            <a:ext cx="10691640" cy="512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Redpanda Console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880" y="2311200"/>
            <a:ext cx="10691640" cy="4502160"/>
          </a:xfrm>
          <a:prstGeom prst="rect">
            <a:avLst/>
          </a:prstGeom>
          <a:noFill/>
          <a:ln>
            <a:noFill/>
          </a:ln>
        </p:spPr>
      </p:pic>
      <p:sp>
        <p:nvSpPr>
          <p:cNvPr id="5" name="ZoneTexte 4"/>
          <p:cNvSpPr txBox="1"/>
          <p:nvPr/>
        </p:nvSpPr>
        <p:spPr>
          <a:xfrm>
            <a:off x="577080" y="6983999"/>
            <a:ext cx="52862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1.3 : Outils graphique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lstStyle/>
          <a:p>
            <a:pPr lvl="0"/>
            <a:r>
              <a:rPr lang="fr-FR"/>
              <a:t>Kafka a trois capacités clés: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Publier et s’abonner à des flux de messages</a:t>
            </a:r>
            <a:r>
              <a:rPr lang="fr-FR" sz="2800" baseline="30000">
                <a:solidFill>
                  <a:srgbClr val="000000"/>
                </a:solidFill>
                <a:latin typeface="Tahoma" pitchFamily="34"/>
                <a:cs typeface="Lucida Sans Unicode" pitchFamily="34"/>
              </a:rPr>
              <a:t>1</a:t>
            </a:r>
            <a:r>
              <a:rPr lang="fr-FR" sz="3200">
                <a:solidFill>
                  <a:srgbClr val="000000"/>
                </a:solidFill>
                <a:latin typeface="Tahoma" pitchFamily="34"/>
                <a:cs typeface="Lucida Sans Unicode" pitchFamily="34"/>
              </a:rPr>
              <a:t>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Traiter, transformer les flux de messages au fur et à mesure qu'ils se produisent.</a:t>
            </a:r>
          </a:p>
        </p:txBody>
      </p:sp>
      <p:sp>
        <p:nvSpPr>
          <p:cNvPr id="4" name="ZoneTexte 3"/>
          <p:cNvSpPr txBox="1"/>
          <p:nvPr/>
        </p:nvSpPr>
        <p:spPr>
          <a:xfrm>
            <a:off x="514080" y="6619679"/>
            <a:ext cx="762696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1. Dans la suite des slides on utilise de façon non-différenciés les termes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message</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événement</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enregistrement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L’API est simple mais les contraintes applicatives influencent la façon de l’utiliser ainsi que la configuration des </a:t>
            </a:r>
            <a:r>
              <a:rPr lang="fr-FR" i="1"/>
              <a:t>topics</a:t>
            </a:r>
          </a:p>
          <a:p>
            <a:pPr lvl="0"/>
            <a:r>
              <a:rPr lang="fr-FR"/>
              <a:t>Les questions devant être posées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Chaque message est-il critique, ou peut-on tolérer des pertes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duplication accidentelle de messages est elle autorisée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Y-a-t-il des exigences strictes de latence ou de débit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Dépendances</a:t>
            </a:r>
          </a:p>
        </p:txBody>
      </p:sp>
      <p:sp>
        <p:nvSpPr>
          <p:cNvPr id="3" name="Espace réservé du texte 2"/>
          <p:cNvSpPr txBox="1">
            <a:spLocks noGrp="1"/>
          </p:cNvSpPr>
          <p:nvPr>
            <p:ph type="body" idx="4294967295"/>
          </p:nvPr>
        </p:nvSpPr>
        <p:spPr/>
        <p:txBody>
          <a:bodyPr vert="horz">
            <a:normAutofit fontScale="92500"/>
          </a:bodyPr>
          <a:lstStyle/>
          <a:p>
            <a:pPr lvl="0">
              <a:lnSpc>
                <a:spcPct val="100000"/>
              </a:lnSpc>
              <a:spcAft>
                <a:spcPts val="283"/>
              </a:spcAft>
            </a:pPr>
            <a:r>
              <a:rPr lang="fr-FR" sz="2600" b="1" dirty="0">
                <a:latin typeface="Courier new" pitchFamily="49"/>
              </a:rPr>
              <a:t>Java</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groupId</a:t>
            </a:r>
            <a:r>
              <a:rPr lang="fr-FR" sz="2600" dirty="0">
                <a:latin typeface="Courier new" pitchFamily="49"/>
              </a:rPr>
              <a:t>&gt;</a:t>
            </a:r>
            <a:r>
              <a:rPr lang="fr-FR" sz="2600" dirty="0" err="1">
                <a:latin typeface="Courier new" pitchFamily="49"/>
              </a:rPr>
              <a:t>org.apache.kafka</a:t>
            </a:r>
            <a:r>
              <a:rPr lang="fr-FR" sz="2600" dirty="0">
                <a:latin typeface="Courier new" pitchFamily="49"/>
              </a:rPr>
              <a:t>&lt;/</a:t>
            </a:r>
            <a:r>
              <a:rPr lang="fr-FR" sz="2600" dirty="0" err="1">
                <a:latin typeface="Courier new" pitchFamily="49"/>
              </a:rPr>
              <a:t>groupId</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artifactId</a:t>
            </a:r>
            <a:r>
              <a:rPr lang="fr-FR" sz="2600" dirty="0">
                <a:latin typeface="Courier new" pitchFamily="49"/>
              </a:rPr>
              <a:t>&gt;</a:t>
            </a:r>
            <a:r>
              <a:rPr lang="fr-FR" sz="2600" dirty="0" err="1">
                <a:latin typeface="Courier new" pitchFamily="49"/>
              </a:rPr>
              <a:t>kafka</a:t>
            </a:r>
            <a:r>
              <a:rPr lang="fr-FR" sz="2600" dirty="0">
                <a:latin typeface="Courier new" pitchFamily="49"/>
              </a:rPr>
              <a:t>-clients&lt;/</a:t>
            </a:r>
            <a:r>
              <a:rPr lang="fr-FR" sz="2600" dirty="0" err="1">
                <a:latin typeface="Courier new" pitchFamily="49"/>
              </a:rPr>
              <a:t>artifactId</a:t>
            </a:r>
            <a:r>
              <a:rPr lang="fr-FR" sz="2600" dirty="0">
                <a:latin typeface="Courier new" pitchFamily="49"/>
              </a:rPr>
              <a:t>&gt;</a:t>
            </a:r>
          </a:p>
          <a:p>
            <a:pPr lvl="0">
              <a:lnSpc>
                <a:spcPct val="100000"/>
              </a:lnSpc>
              <a:spcAft>
                <a:spcPts val="283"/>
              </a:spcAft>
            </a:pPr>
            <a:r>
              <a:rPr lang="fr-FR" sz="2600" dirty="0">
                <a:latin typeface="Courier new" pitchFamily="49"/>
              </a:rPr>
              <a:t>    &lt;version&gt;${</a:t>
            </a:r>
            <a:r>
              <a:rPr lang="fr-FR" sz="2600" dirty="0" err="1">
                <a:latin typeface="Courier new" pitchFamily="49"/>
              </a:rPr>
              <a:t>kafka</a:t>
            </a:r>
            <a:r>
              <a:rPr lang="fr-FR" sz="2600" dirty="0">
                <a:latin typeface="Courier new" pitchFamily="49"/>
              </a:rPr>
              <a:t>-version}&lt;/version&gt;</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endParaRPr lang="fr-FR" sz="2600" dirty="0">
              <a:latin typeface="Courier new" pitchFamily="49"/>
            </a:endParaRPr>
          </a:p>
          <a:p>
            <a:pPr lvl="0">
              <a:lnSpc>
                <a:spcPct val="100000"/>
              </a:lnSpc>
              <a:spcAft>
                <a:spcPts val="283"/>
              </a:spcAft>
            </a:pPr>
            <a:r>
              <a:rPr lang="fr-FR" sz="2600" b="1" dirty="0" smtClean="0">
                <a:latin typeface="Courier new" pitchFamily="49"/>
              </a:rPr>
              <a:t>.NET</a:t>
            </a:r>
            <a:endParaRPr lang="fr-FR" sz="2600" b="1" dirty="0">
              <a:latin typeface="Courier new" pitchFamily="49"/>
            </a:endParaRPr>
          </a:p>
          <a:p>
            <a:pPr lvl="0">
              <a:lnSpc>
                <a:spcPct val="100000"/>
              </a:lnSpc>
              <a:spcAft>
                <a:spcPts val="283"/>
              </a:spcAft>
            </a:pPr>
            <a:r>
              <a:rPr lang="fr-FR" b="1" i="1" dirty="0"/>
              <a:t>confluent-</a:t>
            </a:r>
            <a:r>
              <a:rPr lang="fr-FR" b="1" i="1" dirty="0" err="1"/>
              <a:t>kafka</a:t>
            </a:r>
            <a:r>
              <a:rPr lang="fr-FR" b="1" i="1" dirty="0"/>
              <a:t>-</a:t>
            </a:r>
            <a:r>
              <a:rPr lang="fr-FR" b="1" i="1" dirty="0" err="1"/>
              <a:t>dotnet</a:t>
            </a:r>
            <a:r>
              <a:rPr lang="fr-FR" dirty="0"/>
              <a:t> </a:t>
            </a:r>
            <a:r>
              <a:rPr lang="fr-FR" dirty="0" smtClean="0"/>
              <a:t>disponible via</a:t>
            </a:r>
            <a:r>
              <a:rPr lang="fr-FR" dirty="0"/>
              <a:t> </a:t>
            </a:r>
            <a:r>
              <a:rPr lang="fr-FR" dirty="0" err="1" smtClean="0">
                <a:hlinkClick r:id="rId3"/>
              </a:rPr>
              <a:t>NuGet</a:t>
            </a:r>
            <a:r>
              <a:rPr lang="fr-FR" dirty="0" smtClean="0"/>
              <a:t> : S’appuie sur le client C </a:t>
            </a:r>
            <a:r>
              <a:rPr lang="fr-FR" b="1" i="1" dirty="0" err="1" smtClean="0"/>
              <a:t>librdkafka</a:t>
            </a:r>
            <a:endParaRPr lang="fr-FR" sz="2600" b="1" i="1"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Étapes lors de l’envoi d’un message</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55000" lnSpcReduction="20000"/>
          </a:bodyPr>
          <a:lstStyle/>
          <a:p>
            <a:pPr lvl="0"/>
            <a:r>
              <a:rPr lang="fr-FR" dirty="0"/>
              <a:t>L’envoi de message est constitué de plusieurs étapes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Création d’un objet </a:t>
            </a:r>
            <a:r>
              <a:rPr lang="fr-FR" sz="3200" b="1" i="1" dirty="0" smtClean="0">
                <a:solidFill>
                  <a:srgbClr val="0D1F63"/>
                </a:solidFill>
                <a:latin typeface="Tahoma" pitchFamily="34"/>
                <a:cs typeface="Lucida Sans Unicode" pitchFamily="34"/>
              </a:rPr>
              <a:t>Message</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encapsulant le </a:t>
            </a:r>
            <a:r>
              <a:rPr lang="fr-FR" sz="3200" dirty="0" smtClean="0">
                <a:solidFill>
                  <a:srgbClr val="000000"/>
                </a:solidFill>
                <a:latin typeface="Tahoma" pitchFamily="34"/>
                <a:cs typeface="Lucida Sans Unicode" pitchFamily="34"/>
              </a:rPr>
              <a:t>contenu du message et </a:t>
            </a:r>
            <a:r>
              <a:rPr lang="fr-FR" sz="3200" dirty="0">
                <a:solidFill>
                  <a:srgbClr val="000000"/>
                </a:solidFill>
                <a:latin typeface="Tahoma" pitchFamily="34"/>
                <a:cs typeface="Lucida Sans Unicode" pitchFamily="34"/>
              </a:rPr>
              <a:t>optionnellement une </a:t>
            </a:r>
            <a:r>
              <a:rPr lang="fr-FR" sz="3200" dirty="0" smtClean="0">
                <a:solidFill>
                  <a:srgbClr val="000000"/>
                </a:solidFill>
                <a:latin typeface="Tahoma" pitchFamily="34"/>
                <a:cs typeface="Lucida Sans Unicode" pitchFamily="34"/>
              </a:rPr>
              <a:t>clé, un </a:t>
            </a:r>
            <a:r>
              <a:rPr lang="fr-FR" sz="3200" dirty="0" err="1" smtClean="0">
                <a:solidFill>
                  <a:srgbClr val="000000"/>
                </a:solidFill>
                <a:latin typeface="Tahoma" pitchFamily="34"/>
                <a:cs typeface="Lucida Sans Unicode" pitchFamily="34"/>
              </a:rPr>
              <a:t>timestamp</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et une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L’objet est </a:t>
            </a:r>
            <a:r>
              <a:rPr lang="fr-FR" sz="3200" b="1" dirty="0" smtClean="0">
                <a:solidFill>
                  <a:srgbClr val="0D1F63"/>
                </a:solidFill>
                <a:latin typeface="Tahoma" pitchFamily="34"/>
                <a:cs typeface="Lucida Sans Unicode" pitchFamily="34"/>
              </a:rPr>
              <a:t>sérialisé</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pour préparer sa transmission sur le réseau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données sont ensuite fournies à un </a:t>
            </a:r>
            <a:r>
              <a:rPr lang="fr-FR" sz="3200" b="1" dirty="0" err="1">
                <a:solidFill>
                  <a:srgbClr val="0D1F63"/>
                </a:solidFill>
                <a:latin typeface="Tahoma" pitchFamily="34"/>
                <a:cs typeface="Lucida Sans Unicode" pitchFamily="34"/>
              </a:rPr>
              <a:t>partitionneur</a:t>
            </a:r>
            <a:r>
              <a:rPr lang="fr-FR" sz="3200" dirty="0">
                <a:solidFill>
                  <a:srgbClr val="000000"/>
                </a:solidFill>
                <a:latin typeface="Tahoma" pitchFamily="34"/>
                <a:cs typeface="Lucida Sans Unicode" pitchFamily="34"/>
              </a:rPr>
              <a:t> qui détermine la partition de destination, (à partir de la partition indiquée, de la clé du message ou en Round-robin)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fois la partition sélectionnée, le message est ajouté à un </a:t>
            </a:r>
            <a:r>
              <a:rPr lang="fr-FR" sz="3200" b="1" dirty="0">
                <a:solidFill>
                  <a:srgbClr val="0D1F63"/>
                </a:solidFill>
                <a:latin typeface="Tahoma" pitchFamily="34"/>
                <a:cs typeface="Lucida Sans Unicode" pitchFamily="34"/>
              </a:rPr>
              <a:t>lot de messages</a:t>
            </a:r>
            <a:r>
              <a:rPr lang="fr-FR" sz="3200" dirty="0">
                <a:solidFill>
                  <a:srgbClr val="000000"/>
                </a:solidFill>
                <a:latin typeface="Tahoma" pitchFamily="34"/>
                <a:cs typeface="Lucida Sans Unicode" pitchFamily="34"/>
              </a:rPr>
              <a:t> destiné à la même partition. Une thread séparée envoie le lot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Lorsque le broker reçoit le message, il renvoie une réponse sous le forme d’un </a:t>
            </a:r>
            <a:r>
              <a:rPr lang="fr-FR" sz="3300" b="1" i="1" dirty="0" err="1">
                <a:solidFill>
                  <a:srgbClr val="0D1F63"/>
                </a:solidFill>
                <a:latin typeface="Tahoma" pitchFamily="34"/>
                <a:cs typeface="Lucida Sans Unicode" pitchFamily="34"/>
              </a:rPr>
              <a:t>DeliveryReport</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encapsulant </a:t>
            </a:r>
            <a:r>
              <a:rPr lang="fr-FR" sz="3200" dirty="0">
                <a:solidFill>
                  <a:srgbClr val="000000"/>
                </a:solidFill>
                <a:latin typeface="Tahoma" pitchFamily="34"/>
                <a:cs typeface="Lucida Sans Unicode" pitchFamily="34"/>
              </a:rPr>
              <a:t>le </a:t>
            </a:r>
            <a:r>
              <a:rPr lang="fr-FR" sz="3200" i="1" dirty="0">
                <a:solidFill>
                  <a:srgbClr val="000000"/>
                </a:solidFill>
                <a:latin typeface="Tahoma" pitchFamily="34"/>
                <a:cs typeface="Lucida Sans Unicode" pitchFamily="34"/>
              </a:rPr>
              <a:t>topic</a:t>
            </a:r>
            <a:r>
              <a:rPr lang="fr-FR" sz="3200" dirty="0">
                <a:solidFill>
                  <a:srgbClr val="000000"/>
                </a:solidFill>
                <a:latin typeface="Tahoma" pitchFamily="34"/>
                <a:cs typeface="Lucida Sans Unicode" pitchFamily="34"/>
              </a:rPr>
              <a:t>, la partition, la clé et l’offset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Si le broker n’arrive pas à écrire le message dans le journal, il renvoie une erreur et le producteur peut réessayer un certain nombre de fois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95720" y="2221200"/>
            <a:ext cx="4760280" cy="5266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Construire un Producteur</a:t>
            </a:r>
          </a:p>
        </p:txBody>
      </p:sp>
      <p:sp>
        <p:nvSpPr>
          <p:cNvPr id="3" name="Espace réservé du texte 2"/>
          <p:cNvSpPr txBox="1">
            <a:spLocks noGrp="1"/>
          </p:cNvSpPr>
          <p:nvPr>
            <p:ph type="body" idx="4294967295"/>
          </p:nvPr>
        </p:nvSpPr>
        <p:spPr>
          <a:xfrm>
            <a:off x="1091880" y="2319755"/>
            <a:ext cx="8459640" cy="4384800"/>
          </a:xfrm>
        </p:spPr>
        <p:txBody>
          <a:bodyPr vert="horz">
            <a:normAutofit fontScale="70000" lnSpcReduction="20000"/>
          </a:bodyPr>
          <a:lstStyle/>
          <a:p>
            <a:pPr lvl="0"/>
            <a:r>
              <a:rPr lang="fr-FR" dirty="0"/>
              <a:t>La première étape pour l’envoi consiste à </a:t>
            </a:r>
            <a:r>
              <a:rPr lang="fr-FR" dirty="0" smtClean="0"/>
              <a:t>construire </a:t>
            </a:r>
            <a:r>
              <a:rPr lang="fr-FR" dirty="0"/>
              <a:t>un </a:t>
            </a:r>
            <a:r>
              <a:rPr lang="fr-FR" b="1" i="1" dirty="0" err="1" smtClean="0">
                <a:solidFill>
                  <a:srgbClr val="0D1F63"/>
                </a:solidFill>
              </a:rPr>
              <a:t>IProducer</a:t>
            </a:r>
            <a:r>
              <a:rPr lang="fr-FR" dirty="0" smtClean="0"/>
              <a:t> à partir d’un objet de configuration </a:t>
            </a:r>
            <a:r>
              <a:rPr lang="fr-FR" sz="3100" b="1" i="1" dirty="0" err="1" smtClean="0">
                <a:solidFill>
                  <a:srgbClr val="0D1F63"/>
                </a:solidFill>
              </a:rPr>
              <a:t>ProducerConfig</a:t>
            </a:r>
            <a:r>
              <a:rPr lang="fr-FR" sz="3100" b="1" i="1" dirty="0" smtClean="0">
                <a:solidFill>
                  <a:srgbClr val="0D1F63"/>
                </a:solidFill>
              </a:rPr>
              <a:t> </a:t>
            </a:r>
            <a:r>
              <a:rPr lang="fr-FR" sz="3100" dirty="0"/>
              <a:t>en utilisant le </a:t>
            </a:r>
            <a:r>
              <a:rPr lang="fr-FR" sz="3100" dirty="0" err="1"/>
              <a:t>builder</a:t>
            </a:r>
            <a:r>
              <a:rPr lang="fr-FR" sz="3100" dirty="0"/>
              <a:t> </a:t>
            </a:r>
            <a:r>
              <a:rPr lang="en-US" sz="3100" b="1" i="1" dirty="0" err="1">
                <a:solidFill>
                  <a:srgbClr val="0D1F63"/>
                </a:solidFill>
              </a:rPr>
              <a:t>ProducerBuilder</a:t>
            </a:r>
            <a:endParaRPr lang="fr-FR" sz="3100" b="1" i="1" dirty="0">
              <a:solidFill>
                <a:srgbClr val="0D1F63"/>
              </a:solidFill>
            </a:endParaRPr>
          </a:p>
          <a:p>
            <a:pPr lvl="0"/>
            <a:r>
              <a:rPr lang="fr-FR" dirty="0"/>
              <a:t>1</a:t>
            </a:r>
            <a:r>
              <a:rPr lang="fr-FR" dirty="0" smtClean="0"/>
              <a:t> propriété </a:t>
            </a:r>
            <a:r>
              <a:rPr lang="fr-FR" dirty="0"/>
              <a:t>de </a:t>
            </a:r>
            <a:r>
              <a:rPr lang="fr-FR" dirty="0" smtClean="0"/>
              <a:t>configuration est obligatoire</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BootstrapServers</a:t>
            </a:r>
            <a:r>
              <a:rPr lang="fr-FR" sz="3200" dirty="0">
                <a:solidFill>
                  <a:srgbClr val="000000"/>
                </a:solidFill>
                <a:latin typeface="Tahoma" pitchFamily="34"/>
                <a:cs typeface="Lucida Sans Unicode" pitchFamily="34"/>
              </a:rPr>
              <a:t> : Liste de brokers que le producteur contacte au départ pour découvrir le cluster</a:t>
            </a:r>
          </a:p>
          <a:p>
            <a:pPr lvl="0"/>
            <a:r>
              <a:rPr lang="fr-FR" dirty="0" smtClean="0"/>
              <a:t>3 optionnelles sont </a:t>
            </a:r>
            <a:r>
              <a:rPr lang="fr-FR" dirty="0"/>
              <a:t>généralement </a:t>
            </a:r>
            <a:r>
              <a:rPr lang="fr-FR" dirty="0" smtClean="0"/>
              <a:t>positionnées</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key.serializer</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La classe utilisée pour la sérialisation de la </a:t>
            </a:r>
            <a:r>
              <a:rPr lang="fr-FR" sz="3200" dirty="0" smtClean="0">
                <a:solidFill>
                  <a:srgbClr val="000000"/>
                </a:solidFill>
                <a:latin typeface="Tahoma" pitchFamily="34"/>
                <a:cs typeface="Lucida Sans Unicode" pitchFamily="34"/>
              </a:rPr>
              <a:t>clé indiquée via le </a:t>
            </a:r>
            <a:r>
              <a:rPr lang="fr-FR" sz="3200" dirty="0" err="1" smtClean="0">
                <a:solidFill>
                  <a:srgbClr val="000000"/>
                </a:solidFill>
                <a:latin typeface="Tahoma" pitchFamily="34"/>
                <a:cs typeface="Lucida Sans Unicode" pitchFamily="34"/>
              </a:rPr>
              <a:t>builder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value.serializer</a:t>
            </a:r>
            <a:r>
              <a:rPr lang="fr-FR" sz="2800" dirty="0">
                <a:solidFill>
                  <a:srgbClr val="000000"/>
                </a:solidFill>
                <a:latin typeface="Tahoma" pitchFamily="34"/>
                <a:cs typeface="Lucida Sans Unicode" pitchFamily="34"/>
              </a:rPr>
              <a:t> : La classe </a:t>
            </a:r>
            <a:r>
              <a:rPr lang="fr-FR" sz="3200" dirty="0">
                <a:solidFill>
                  <a:srgbClr val="000000"/>
                </a:solidFill>
                <a:latin typeface="Tahoma" pitchFamily="34"/>
                <a:cs typeface="Lucida Sans Unicode" pitchFamily="34"/>
              </a:rPr>
              <a:t>utilisée pour la sérialisation du message </a:t>
            </a:r>
            <a:r>
              <a:rPr lang="fr-FR" sz="3200" dirty="0" smtClean="0">
                <a:solidFill>
                  <a:srgbClr val="000000"/>
                </a:solidFill>
                <a:latin typeface="Tahoma" pitchFamily="34"/>
                <a:cs typeface="Lucida Sans Unicode" pitchFamily="34"/>
              </a:rPr>
              <a:t>indiquée via le </a:t>
            </a:r>
            <a:r>
              <a:rPr lang="fr-FR" sz="3200" dirty="0" err="1" smtClean="0">
                <a:solidFill>
                  <a:srgbClr val="000000"/>
                </a:solidFill>
                <a:latin typeface="Tahoma" pitchFamily="34"/>
                <a:cs typeface="Lucida Sans Unicode" pitchFamily="34"/>
              </a:rPr>
              <a:t>builder</a:t>
            </a:r>
            <a:r>
              <a:rPr lang="fr-FR" sz="3200" dirty="0" smtClean="0">
                <a:solidFill>
                  <a:srgbClr val="000000"/>
                </a:solidFill>
                <a:latin typeface="Tahoma" pitchFamily="34"/>
                <a:cs typeface="Lucida Sans Unicode" pitchFamily="34"/>
              </a:rP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D1F63"/>
                </a:solidFill>
                <a:latin typeface="Tahoma" pitchFamily="34"/>
                <a:cs typeface="Lucida Sans Unicode" pitchFamily="34"/>
              </a:rPr>
              <a:t>client.id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Permet le suivi des </a:t>
            </a:r>
            <a:r>
              <a:rPr lang="fr-FR" sz="3200" dirty="0" smtClean="0">
                <a:solidFill>
                  <a:srgbClr val="000000"/>
                </a:solidFill>
                <a:latin typeface="Tahoma" pitchFamily="34"/>
                <a:cs typeface="Lucida Sans Unicode" pitchFamily="34"/>
              </a:rPr>
              <a:t>messages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.NET</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r>
              <a:rPr lang="fr-FR" dirty="0">
                <a:latin typeface="Courier New" panose="02070309020205020404" pitchFamily="49" charset="0"/>
                <a:cs typeface="Courier New" panose="02070309020205020404" pitchFamily="49" charset="0"/>
              </a:rPr>
              <a:t> 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a:t>
            </a:r>
          </a:p>
          <a:p>
            <a:r>
              <a:rPr lang="fr-FR" dirty="0" smtClean="0">
                <a:latin typeface="Courier New" panose="02070309020205020404" pitchFamily="49" charset="0"/>
                <a:cs typeface="Courier New" panose="02070309020205020404" pitchFamily="49" charset="0"/>
              </a:rPr>
              <a:t>   // Adresse(s) de nœuds du cluster</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"localhost:9092" </a:t>
            </a:r>
            <a:r>
              <a:rPr lang="fr-FR"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 </a:t>
            </a:r>
            <a:r>
              <a:rPr lang="fr-FR" dirty="0">
                <a:latin typeface="Courier New" panose="02070309020205020404" pitchFamily="49" charset="0"/>
                <a:cs typeface="Courier New" panose="02070309020205020404" pitchFamily="49" charset="0"/>
              </a:rPr>
              <a:t>// Crée une instance de </a:t>
            </a:r>
            <a:r>
              <a:rPr lang="fr-FR" dirty="0" smtClean="0">
                <a:latin typeface="Courier New" panose="02070309020205020404" pitchFamily="49" charset="0"/>
                <a:cs typeface="Courier New" panose="02070309020205020404" pitchFamily="49" charset="0"/>
              </a:rPr>
              <a:t>Producteur</a:t>
            </a: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 Pour envoyer des messages dont la valeur est de type </a:t>
            </a:r>
          </a:p>
          <a:p>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MyObject</a:t>
            </a:r>
            <a:r>
              <a:rPr lang="fr-FR" dirty="0" smtClean="0">
                <a:latin typeface="Courier New" panose="02070309020205020404" pitchFamily="49" charset="0"/>
                <a:cs typeface="Courier New" panose="02070309020205020404" pitchFamily="49" charset="0"/>
              </a:rPr>
              <a:t> et une clé string</a:t>
            </a:r>
            <a:endParaRPr lang="fr-FR" dirty="0">
              <a:latin typeface="Courier New" panose="02070309020205020404" pitchFamily="49" charset="0"/>
              <a:cs typeface="Courier New" panose="02070309020205020404" pitchFamily="49" charset="0"/>
            </a:endParaRPr>
          </a:p>
          <a:p>
            <a:r>
              <a:rPr lang="en-US" b="1" dirty="0" err="1" smtClean="0">
                <a:solidFill>
                  <a:schemeClr val="accent5">
                    <a:lumMod val="75000"/>
                  </a:schemeClr>
                </a:solidFill>
                <a:latin typeface="Courier New" panose="02070309020205020404" pitchFamily="49" charset="0"/>
                <a:cs typeface="Courier New" panose="02070309020205020404" pitchFamily="49" charset="0"/>
              </a:rPr>
              <a:t>var</a:t>
            </a:r>
            <a:r>
              <a:rPr lang="en-US" b="1" dirty="0" smtClean="0">
                <a:solidFill>
                  <a:schemeClr val="accent5">
                    <a:lumMod val="75000"/>
                  </a:schemeClr>
                </a:solidFill>
                <a:latin typeface="Courier New" panose="02070309020205020404" pitchFamily="49" charset="0"/>
                <a:cs typeface="Courier New" panose="02070309020205020404" pitchFamily="49" charset="0"/>
              </a:rPr>
              <a:t> </a:t>
            </a:r>
            <a:r>
              <a:rPr lang="en-US" b="1" dirty="0">
                <a:solidFill>
                  <a:schemeClr val="accent5">
                    <a:lumMod val="75000"/>
                  </a:schemeClr>
                </a:solidFill>
                <a:latin typeface="Courier New" panose="02070309020205020404" pitchFamily="49" charset="0"/>
                <a:cs typeface="Courier New" panose="02070309020205020404" pitchFamily="49" charset="0"/>
              </a:rPr>
              <a:t>producer = new </a:t>
            </a:r>
            <a:r>
              <a:rPr lang="en-US" b="1" dirty="0" err="1" smtClean="0">
                <a:solidFill>
                  <a:schemeClr val="accent5">
                    <a:lumMod val="75000"/>
                  </a:schemeClr>
                </a:solidFill>
                <a:latin typeface="Courier New" panose="02070309020205020404" pitchFamily="49" charset="0"/>
                <a:cs typeface="Courier New" panose="02070309020205020404" pitchFamily="49" charset="0"/>
              </a:rPr>
              <a:t>ProducerBuilder</a:t>
            </a:r>
            <a:r>
              <a:rPr lang="en-US" b="1" dirty="0" smtClean="0">
                <a:solidFill>
                  <a:schemeClr val="accent5">
                    <a:lumMod val="75000"/>
                  </a:schemeClr>
                </a:solidFill>
                <a:latin typeface="Courier New" panose="02070309020205020404" pitchFamily="49" charset="0"/>
                <a:cs typeface="Courier New" panose="02070309020205020404" pitchFamily="49" charset="0"/>
              </a:rPr>
              <a:t>&lt;string, </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MyObject</a:t>
            </a:r>
            <a:r>
              <a:rPr lang="en-US" b="1" dirty="0" smtClean="0">
                <a:solidFill>
                  <a:schemeClr val="accent5">
                    <a:lumMod val="75000"/>
                  </a:schemeClr>
                </a:solidFill>
                <a:latin typeface="Courier New" panose="02070309020205020404" pitchFamily="49" charset="0"/>
                <a:cs typeface="Courier New" panose="02070309020205020404" pitchFamily="49" charset="0"/>
              </a:rPr>
              <a:t>&gt;(</a:t>
            </a:r>
            <a:r>
              <a:rPr lang="en-US" b="1" dirty="0" err="1">
                <a:solidFill>
                  <a:schemeClr val="accent5">
                    <a:lumMod val="75000"/>
                  </a:schemeClr>
                </a:solidFill>
                <a:latin typeface="Courier New" panose="02070309020205020404" pitchFamily="49" charset="0"/>
                <a:cs typeface="Courier New" panose="02070309020205020404" pitchFamily="49" charset="0"/>
              </a:rPr>
              <a:t>config</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SetValueSerializer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.Build</a:t>
            </a:r>
            <a:r>
              <a:rPr lang="en-US" b="1" dirty="0">
                <a:solidFill>
                  <a:schemeClr val="accent5">
                    <a:lumMod val="75000"/>
                  </a:schemeClr>
                </a:solidFill>
                <a:latin typeface="Courier New" panose="02070309020205020404" pitchFamily="49" charset="0"/>
                <a:cs typeface="Courier New" panose="02070309020205020404" pitchFamily="49" charset="0"/>
              </a:rPr>
              <a:t>())</a:t>
            </a:r>
            <a:endParaRPr lang="fr-FR" sz="1800" b="1" dirty="0">
              <a:solidFill>
                <a:schemeClr val="accent5">
                  <a:lumMod val="75000"/>
                </a:schemeClr>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dirty="0" smtClean="0"/>
              <a:t>Message</a:t>
            </a:r>
            <a:endParaRPr lang="fr-FR" i="1" dirty="0"/>
          </a:p>
        </p:txBody>
      </p:sp>
      <p:sp>
        <p:nvSpPr>
          <p:cNvPr id="3" name="Espace réservé du texte 2"/>
          <p:cNvSpPr txBox="1">
            <a:spLocks noGrp="1"/>
          </p:cNvSpPr>
          <p:nvPr>
            <p:ph type="body" idx="4294967295"/>
          </p:nvPr>
        </p:nvSpPr>
        <p:spPr>
          <a:xfrm>
            <a:off x="1091880" y="2342905"/>
            <a:ext cx="8459640" cy="4384800"/>
          </a:xfrm>
        </p:spPr>
        <p:txBody>
          <a:bodyPr vert="horz">
            <a:normAutofit fontScale="92500" lnSpcReduction="10000"/>
          </a:bodyPr>
          <a:lstStyle/>
          <a:p>
            <a:pPr lvl="0"/>
            <a:r>
              <a:rPr lang="fr-FR" b="1" i="1" dirty="0" smtClean="0">
                <a:solidFill>
                  <a:srgbClr val="0D1F63"/>
                </a:solidFill>
              </a:rPr>
              <a:t>Message</a:t>
            </a:r>
            <a:r>
              <a:rPr lang="fr-FR" dirty="0" smtClean="0"/>
              <a:t> </a:t>
            </a:r>
            <a:r>
              <a:rPr lang="fr-FR" dirty="0"/>
              <a:t>représente l’enregistrement à envoyer à Kafka.</a:t>
            </a:r>
          </a:p>
          <a:p>
            <a:pPr lvl="0"/>
            <a:r>
              <a:rPr lang="fr-FR" dirty="0"/>
              <a:t>Il contient </a:t>
            </a:r>
            <a:r>
              <a:rPr lang="fr-FR" dirty="0" smtClean="0"/>
              <a:t>une </a:t>
            </a:r>
            <a:r>
              <a:rPr lang="fr-FR" dirty="0"/>
              <a:t>valeur et éventuellement une </a:t>
            </a:r>
            <a:r>
              <a:rPr lang="fr-FR" dirty="0" smtClean="0"/>
              <a:t>clé, </a:t>
            </a:r>
            <a:r>
              <a:rPr lang="fr-FR" dirty="0"/>
              <a:t>un </a:t>
            </a:r>
            <a:r>
              <a:rPr lang="fr-FR" dirty="0" err="1" smtClean="0"/>
              <a:t>timestamp</a:t>
            </a:r>
            <a:r>
              <a:rPr lang="fr-FR" dirty="0" smtClean="0"/>
              <a:t> et des entêtes</a:t>
            </a:r>
            <a:endParaRPr lang="fr-FR" dirty="0"/>
          </a:p>
          <a:p>
            <a:pPr lvl="0"/>
            <a:endParaRPr lang="fr-FR" dirty="0"/>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var </a:t>
            </a:r>
            <a:r>
              <a:rPr lang="fr-FR" altLang="fr-FR" sz="2000" dirty="0">
                <a:solidFill>
                  <a:schemeClr val="tx1"/>
                </a:solidFill>
                <a:latin typeface="Courier New" panose="02070309020205020404" pitchFamily="49" charset="0"/>
                <a:cs typeface="Courier New" panose="02070309020205020404" pitchFamily="49" charset="0"/>
              </a:rPr>
              <a:t>message = new Message&lt;string, </a:t>
            </a:r>
            <a:r>
              <a:rPr lang="fr-FR" altLang="fr-FR" sz="2000" dirty="0" smtClean="0">
                <a:solidFill>
                  <a:schemeClr val="tx1"/>
                </a:solidFill>
                <a:latin typeface="Courier New" panose="02070309020205020404" pitchFamily="49" charset="0"/>
                <a:cs typeface="Courier New" panose="02070309020205020404" pitchFamily="49" charset="0"/>
              </a:rPr>
              <a:t>string&gt; </a:t>
            </a:r>
            <a:r>
              <a:rPr lang="fr-FR" altLang="fr-FR" sz="2000" dirty="0">
                <a:solidFill>
                  <a:schemeClr val="tx1"/>
                </a:solidFill>
                <a:latin typeface="Courier New" panose="02070309020205020404" pitchFamily="49" charset="0"/>
                <a:cs typeface="Courier New" panose="02070309020205020404" pitchFamily="49" charset="0"/>
              </a:rPr>
              <a:t>{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Key </a:t>
            </a:r>
            <a:r>
              <a:rPr lang="fr-FR" altLang="fr-FR" sz="2000" dirty="0">
                <a:solidFill>
                  <a:schemeClr val="tx1"/>
                </a:solidFill>
                <a:latin typeface="Courier New" panose="02070309020205020404" pitchFamily="49" charset="0"/>
                <a:cs typeface="Courier New" panose="02070309020205020404" pitchFamily="49" charset="0"/>
              </a:rPr>
              <a:t>= "key1",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Value </a:t>
            </a:r>
            <a:r>
              <a:rPr lang="fr-FR" altLang="fr-FR" sz="2000" dirty="0">
                <a:solidFill>
                  <a:schemeClr val="tx1"/>
                </a:solidFill>
                <a:latin typeface="Courier New" panose="02070309020205020404" pitchFamily="49" charset="0"/>
                <a:cs typeface="Courier New" panose="02070309020205020404" pitchFamily="49" charset="0"/>
              </a:rPr>
              <a:t>= "value1",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Headers </a:t>
            </a:r>
            <a:r>
              <a:rPr lang="fr-FR" altLang="fr-FR" sz="2000" dirty="0">
                <a:solidFill>
                  <a:schemeClr val="tx1"/>
                </a:solidFill>
                <a:latin typeface="Courier New" panose="02070309020205020404" pitchFamily="49" charset="0"/>
                <a:cs typeface="Courier New" panose="02070309020205020404" pitchFamily="49" charset="0"/>
              </a:rPr>
              <a:t>= new Headers { { "header1", Encoding.UTF8.GetBytes("header-value1") } },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err="1" smtClean="0">
                <a:solidFill>
                  <a:schemeClr val="tx1"/>
                </a:solidFill>
                <a:latin typeface="Courier New" panose="02070309020205020404" pitchFamily="49" charset="0"/>
                <a:cs typeface="Courier New" panose="02070309020205020404" pitchFamily="49" charset="0"/>
              </a:rPr>
              <a:t>Timestamp</a:t>
            </a: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 new </a:t>
            </a:r>
            <a:r>
              <a:rPr lang="fr-FR" altLang="fr-FR" sz="2000" dirty="0" err="1">
                <a:solidFill>
                  <a:schemeClr val="tx1"/>
                </a:solidFill>
                <a:latin typeface="Courier New" panose="02070309020205020404" pitchFamily="49" charset="0"/>
                <a:cs typeface="Courier New" panose="02070309020205020404" pitchFamily="49" charset="0"/>
              </a:rPr>
              <a:t>Timestamp</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2000" dirty="0" err="1">
                <a:solidFill>
                  <a:schemeClr val="tx1"/>
                </a:solidFill>
                <a:latin typeface="Courier New" panose="02070309020205020404" pitchFamily="49" charset="0"/>
                <a:cs typeface="Courier New" panose="02070309020205020404" pitchFamily="49" charset="0"/>
              </a:rPr>
              <a:t>DateTime.UtcNow</a:t>
            </a:r>
            <a:r>
              <a:rPr lang="fr-FR" altLang="fr-FR" sz="2000" dirty="0" smtClean="0">
                <a:solidFill>
                  <a:schemeClr val="tx1"/>
                </a:solidFill>
                <a:latin typeface="Courier New" panose="02070309020205020404" pitchFamily="49" charset="0"/>
                <a:cs typeface="Courier New" panose="02070309020205020404" pitchFamily="49" charset="0"/>
              </a:rPr>
              <a:t>)</a:t>
            </a:r>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1600" dirty="0">
                <a:solidFill>
                  <a:schemeClr val="tx1"/>
                </a:solidFill>
                <a:latin typeface="Courier New" panose="02070309020205020404" pitchFamily="49" charset="0"/>
                <a:cs typeface="Courier New" panose="02070309020205020404" pitchFamily="49" charset="0"/>
              </a:rPr>
              <a:t> </a:t>
            </a:r>
            <a:endParaRPr lang="fr-FR" altLang="fr-FR" sz="4400" dirty="0">
              <a:solidFill>
                <a:schemeClr val="tx1"/>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Méthodes d’envoi des messages</a:t>
            </a:r>
          </a:p>
        </p:txBody>
      </p:sp>
      <p:sp>
        <p:nvSpPr>
          <p:cNvPr id="3" name="Espace réservé du texte 2"/>
          <p:cNvSpPr txBox="1">
            <a:spLocks noGrp="1"/>
          </p:cNvSpPr>
          <p:nvPr>
            <p:ph type="body" idx="4294967295"/>
          </p:nvPr>
        </p:nvSpPr>
        <p:spPr>
          <a:xfrm>
            <a:off x="1091880" y="2296605"/>
            <a:ext cx="8459640" cy="4384800"/>
          </a:xfrm>
        </p:spPr>
        <p:txBody>
          <a:bodyPr vert="horz">
            <a:normAutofit lnSpcReduction="10000"/>
          </a:bodyPr>
          <a:lstStyle/>
          <a:p>
            <a:pPr lvl="0"/>
            <a:r>
              <a:rPr lang="fr-FR" sz="2800" dirty="0" smtClean="0"/>
              <a:t>L’interface </a:t>
            </a:r>
            <a:r>
              <a:rPr lang="fr-FR" sz="2800" i="1" dirty="0" err="1" smtClean="0"/>
              <a:t>IProducer</a:t>
            </a:r>
            <a:r>
              <a:rPr lang="fr-FR" sz="2800" dirty="0" smtClean="0"/>
              <a:t> propose 2 méthodes :</a:t>
            </a:r>
          </a:p>
          <a:p>
            <a:pPr marL="457200" lvl="0" indent="-457200">
              <a:buFont typeface="Arial" panose="020B0604020202020204" pitchFamily="34" charset="0"/>
              <a:buChar char="•"/>
            </a:pPr>
            <a:r>
              <a:rPr lang="fr-FR" sz="2800" b="1" i="1" dirty="0" err="1" smtClean="0">
                <a:solidFill>
                  <a:srgbClr val="002060"/>
                </a:solidFill>
              </a:rPr>
              <a:t>ProduceAsync</a:t>
            </a:r>
            <a:r>
              <a:rPr lang="fr-FR" sz="2800" dirty="0" smtClean="0"/>
              <a:t> : Retourne une </a:t>
            </a:r>
            <a:r>
              <a:rPr lang="fr-FR" sz="2800" i="1" dirty="0" err="1" smtClean="0"/>
              <a:t>Task</a:t>
            </a:r>
            <a:r>
              <a:rPr lang="fr-FR" sz="2800" dirty="0" smtClean="0"/>
              <a:t> : permet un envoi synchrone ou asynchrone</a:t>
            </a:r>
          </a:p>
          <a:p>
            <a:pPr marL="457200" lvl="0" indent="-457200">
              <a:buFont typeface="Arial" panose="020B0604020202020204" pitchFamily="34" charset="0"/>
              <a:buChar char="•"/>
            </a:pPr>
            <a:r>
              <a:rPr lang="fr-FR" sz="2800" b="1" i="1" dirty="0" err="1">
                <a:solidFill>
                  <a:srgbClr val="002060"/>
                </a:solidFill>
              </a:rPr>
              <a:t>Produce</a:t>
            </a:r>
            <a:r>
              <a:rPr lang="fr-FR" sz="2800" dirty="0" smtClean="0"/>
              <a:t> : Permet d’indiquer des gestionnaire (call-back) d’erreur ou de résultat</a:t>
            </a:r>
          </a:p>
          <a:p>
            <a:pPr marL="0" lvl="0" indent="0"/>
            <a:endParaRPr lang="fr-FR" sz="2800" dirty="0"/>
          </a:p>
          <a:p>
            <a:pPr marL="0" lvl="0" indent="0"/>
            <a:r>
              <a:rPr lang="fr-FR" sz="2800" dirty="0" smtClean="0"/>
              <a:t>Il est alors possible d’implémenter du </a:t>
            </a:r>
            <a:r>
              <a:rPr lang="fr-FR" sz="2800" i="1" dirty="0" err="1" smtClean="0"/>
              <a:t>FireAnd</a:t>
            </a:r>
            <a:r>
              <a:rPr lang="fr-FR" sz="2800" i="1" dirty="0" err="1"/>
              <a:t>F</a:t>
            </a:r>
            <a:r>
              <a:rPr lang="fr-FR" sz="2800" i="1" dirty="0" err="1" smtClean="0"/>
              <a:t>orget</a:t>
            </a:r>
            <a:r>
              <a:rPr lang="fr-FR" sz="2800" dirty="0" smtClean="0"/>
              <a:t>, du traitement synchrone ou asynchrone des résultats ou des erreurs</a:t>
            </a:r>
            <a:endParaRPr lang="fr-FR" sz="2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Fire And Forget</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endParaRPr lang="fr-FR" sz="1600" b="1" dirty="0">
              <a:latin typeface="Courier new" pitchFamily="49"/>
            </a:endParaRPr>
          </a:p>
          <a:p>
            <a:pPr lvl="0">
              <a:lnSpc>
                <a:spcPct val="100000"/>
              </a:lnSpc>
              <a:spcAft>
                <a:spcPts val="283"/>
              </a:spcAft>
            </a:pPr>
            <a:r>
              <a:rPr lang="fr-FR" sz="1600" dirty="0">
                <a:latin typeface="Courier new" pitchFamily="49"/>
              </a:rPr>
              <a:t> var config = new </a:t>
            </a:r>
            <a:r>
              <a:rPr lang="fr-FR" sz="1600" dirty="0" err="1">
                <a:latin typeface="Courier new" pitchFamily="49"/>
              </a:rPr>
              <a:t>ProducerConfig</a:t>
            </a:r>
            <a:endParaRPr lang="fr-FR" sz="1600" dirty="0">
              <a:latin typeface="Courier new" pitchFamily="49"/>
            </a:endParaRPr>
          </a:p>
          <a:p>
            <a:pPr lvl="0">
              <a:lnSpc>
                <a:spcPct val="100000"/>
              </a:lnSpc>
              <a:spcAft>
                <a:spcPts val="283"/>
              </a:spcAft>
            </a:pPr>
            <a:r>
              <a:rPr lang="fr-FR" sz="1600" dirty="0">
                <a:latin typeface="Courier new" pitchFamily="49"/>
              </a:rPr>
              <a:t>   {</a:t>
            </a:r>
          </a:p>
          <a:p>
            <a:pPr lvl="0">
              <a:lnSpc>
                <a:spcPct val="100000"/>
              </a:lnSpc>
              <a:spcAft>
                <a:spcPts val="283"/>
              </a:spcAft>
            </a:pPr>
            <a:r>
              <a:rPr lang="fr-FR" sz="1600" dirty="0">
                <a:latin typeface="Courier new" pitchFamily="49"/>
              </a:rPr>
              <a:t>       </a:t>
            </a:r>
            <a:r>
              <a:rPr lang="fr-FR" sz="1600" dirty="0" err="1">
                <a:latin typeface="Courier new" pitchFamily="49"/>
              </a:rPr>
              <a:t>BootstrapServers</a:t>
            </a:r>
            <a:r>
              <a:rPr lang="fr-FR" sz="1600" dirty="0">
                <a:latin typeface="Courier new" pitchFamily="49"/>
              </a:rPr>
              <a:t> = "localhost:9092</a:t>
            </a:r>
            <a:r>
              <a:rPr lang="fr-FR" sz="1600" dirty="0" smtClean="0">
                <a:latin typeface="Courier new" pitchFamily="49"/>
              </a:rPr>
              <a:t>",</a:t>
            </a:r>
          </a:p>
          <a:p>
            <a:pPr lvl="0">
              <a:lnSpc>
                <a:spcPct val="100000"/>
              </a:lnSpc>
              <a:spcAft>
                <a:spcPts val="283"/>
              </a:spcAft>
            </a:pPr>
            <a:r>
              <a:rPr lang="fr-FR" sz="1600" dirty="0">
                <a:solidFill>
                  <a:srgbClr val="00B050"/>
                </a:solidFill>
                <a:latin typeface="Courier new" pitchFamily="49"/>
              </a:rPr>
              <a:t> </a:t>
            </a:r>
            <a:r>
              <a:rPr lang="fr-FR" sz="1600" dirty="0" smtClean="0">
                <a:solidFill>
                  <a:srgbClr val="00B050"/>
                </a:solidFill>
                <a:latin typeface="Courier new" pitchFamily="49"/>
              </a:rPr>
              <a:t>      // Indique au </a:t>
            </a:r>
            <a:r>
              <a:rPr lang="fr-FR" sz="1600" dirty="0" err="1" smtClean="0">
                <a:solidFill>
                  <a:srgbClr val="00B050"/>
                </a:solidFill>
                <a:latin typeface="Courier new" pitchFamily="49"/>
              </a:rPr>
              <a:t>framework</a:t>
            </a:r>
            <a:r>
              <a:rPr lang="fr-FR" sz="1600" dirty="0" smtClean="0">
                <a:solidFill>
                  <a:srgbClr val="00B050"/>
                </a:solidFill>
                <a:latin typeface="Courier new" pitchFamily="49"/>
              </a:rPr>
              <a:t> de ne pas gérer les méta-data</a:t>
            </a:r>
            <a:br>
              <a:rPr lang="fr-FR" sz="1600" dirty="0" smtClean="0">
                <a:solidFill>
                  <a:srgbClr val="00B050"/>
                </a:solidFill>
                <a:latin typeface="Courier new" pitchFamily="49"/>
              </a:rPr>
            </a:br>
            <a:r>
              <a:rPr lang="fr-FR" sz="1600" dirty="0" smtClean="0">
                <a:solidFill>
                  <a:srgbClr val="00B050"/>
                </a:solidFill>
                <a:latin typeface="Courier new" pitchFamily="49"/>
              </a:rPr>
              <a:t>    // Améliore les performances dans le cas </a:t>
            </a:r>
            <a:r>
              <a:rPr lang="fr-FR" sz="1600" dirty="0" err="1" smtClean="0">
                <a:solidFill>
                  <a:srgbClr val="00B050"/>
                </a:solidFill>
                <a:latin typeface="Courier new" pitchFamily="49"/>
              </a:rPr>
              <a:t>FireAndForget</a:t>
            </a:r>
            <a:endParaRPr lang="fr-FR" sz="1600" dirty="0">
              <a:solidFill>
                <a:srgbClr val="00B050"/>
              </a:solidFill>
              <a:latin typeface="Courier new" pitchFamily="49"/>
            </a:endParaRPr>
          </a:p>
          <a:p>
            <a:pPr lvl="0">
              <a:lnSpc>
                <a:spcPct val="100000"/>
              </a:lnSpc>
              <a:spcAft>
                <a:spcPts val="283"/>
              </a:spcAft>
            </a:pPr>
            <a:r>
              <a:rPr lang="fr-FR" sz="1600" b="1" dirty="0">
                <a:solidFill>
                  <a:srgbClr val="002060"/>
                </a:solidFill>
                <a:latin typeface="Courier new" pitchFamily="49"/>
              </a:rPr>
              <a:t>       </a:t>
            </a:r>
            <a:r>
              <a:rPr lang="fr-FR" sz="1600" b="1" dirty="0" err="1">
                <a:solidFill>
                  <a:srgbClr val="002060"/>
                </a:solidFill>
                <a:latin typeface="Courier new" pitchFamily="49"/>
              </a:rPr>
              <a:t>EnableDeliveryReports</a:t>
            </a:r>
            <a:r>
              <a:rPr lang="fr-FR" sz="1600" b="1" dirty="0">
                <a:solidFill>
                  <a:srgbClr val="002060"/>
                </a:solidFill>
                <a:latin typeface="Courier new" pitchFamily="49"/>
              </a:rPr>
              <a:t> = false</a:t>
            </a:r>
          </a:p>
          <a:p>
            <a:pPr lvl="0">
              <a:lnSpc>
                <a:spcPct val="100000"/>
              </a:lnSpc>
              <a:spcAft>
                <a:spcPts val="283"/>
              </a:spcAft>
            </a:pPr>
            <a:r>
              <a:rPr lang="fr-FR" sz="1600" dirty="0">
                <a:latin typeface="Courier new" pitchFamily="49"/>
              </a:rPr>
              <a:t>   </a:t>
            </a:r>
            <a:r>
              <a:rPr lang="fr-FR" sz="1600" dirty="0" smtClean="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a:latin typeface="Courier new" pitchFamily="49"/>
              </a:rPr>
              <a:t> </a:t>
            </a:r>
            <a:r>
              <a:rPr lang="en-US" sz="1600" dirty="0">
                <a:latin typeface="Courier new" pitchFamily="49"/>
              </a:rPr>
              <a:t> using </a:t>
            </a:r>
            <a:r>
              <a:rPr lang="en-US" sz="1600" dirty="0" err="1">
                <a:latin typeface="Courier new" pitchFamily="49"/>
              </a:rPr>
              <a:t>var</a:t>
            </a:r>
            <a:r>
              <a:rPr lang="en-US" sz="1600" dirty="0">
                <a:latin typeface="Courier new" pitchFamily="49"/>
              </a:rPr>
              <a:t> producer = new </a:t>
            </a:r>
            <a:r>
              <a:rPr lang="en-US" sz="1600" dirty="0" err="1">
                <a:latin typeface="Courier new" pitchFamily="49"/>
              </a:rPr>
              <a:t>ProducerBuilder</a:t>
            </a:r>
            <a:r>
              <a:rPr lang="en-US" sz="1600" dirty="0">
                <a:latin typeface="Courier new" pitchFamily="49"/>
              </a:rPr>
              <a:t>&lt;string, string&gt;(</a:t>
            </a:r>
            <a:r>
              <a:rPr lang="en-US" sz="1600" dirty="0" err="1">
                <a:latin typeface="Courier new" pitchFamily="49"/>
              </a:rPr>
              <a:t>config</a:t>
            </a:r>
            <a:r>
              <a:rPr lang="en-US" sz="1600" dirty="0">
                <a:latin typeface="Courier new" pitchFamily="49"/>
              </a:rPr>
              <a:t>).Build</a:t>
            </a:r>
            <a:r>
              <a:rPr lang="en-US" sz="1600" dirty="0" smtClean="0">
                <a:latin typeface="Courier new" pitchFamily="49"/>
              </a:rPr>
              <a:t>();</a:t>
            </a:r>
          </a:p>
          <a:p>
            <a:pPr lvl="0">
              <a:lnSpc>
                <a:spcPct val="100000"/>
              </a:lnSpc>
              <a:spcAft>
                <a:spcPts val="283"/>
              </a:spcAft>
            </a:pPr>
            <a:endParaRPr lang="en-US" sz="1600" dirty="0">
              <a:latin typeface="Courier new" pitchFamily="49"/>
            </a:endParaRPr>
          </a:p>
          <a:p>
            <a:pPr lvl="0">
              <a:lnSpc>
                <a:spcPct val="100000"/>
              </a:lnSpc>
              <a:spcAft>
                <a:spcPts val="283"/>
              </a:spcAft>
            </a:pPr>
            <a:r>
              <a:rPr lang="en-US" sz="1600" dirty="0" smtClean="0">
                <a:solidFill>
                  <a:srgbClr val="00B050"/>
                </a:solidFill>
                <a:latin typeface="Courier new" pitchFamily="49"/>
              </a:rPr>
              <a:t>// Produce sans call-back, </a:t>
            </a:r>
            <a:r>
              <a:rPr lang="en-US" sz="1600" dirty="0" err="1" smtClean="0">
                <a:solidFill>
                  <a:srgbClr val="00B050"/>
                </a:solidFill>
                <a:latin typeface="Courier new" pitchFamily="49"/>
              </a:rPr>
              <a:t>i.e</a:t>
            </a:r>
            <a:r>
              <a:rPr lang="en-US" sz="1600" dirty="0" smtClean="0">
                <a:solidFill>
                  <a:srgbClr val="00B050"/>
                </a:solidFill>
                <a:latin typeface="Courier new" pitchFamily="49"/>
              </a:rPr>
              <a:t> Fire </a:t>
            </a:r>
            <a:r>
              <a:rPr lang="en-US" sz="1600" dirty="0" err="1" smtClean="0">
                <a:solidFill>
                  <a:srgbClr val="00B050"/>
                </a:solidFill>
                <a:latin typeface="Courier new" pitchFamily="49"/>
              </a:rPr>
              <a:t>aand</a:t>
            </a:r>
            <a:r>
              <a:rPr lang="en-US" sz="1600" dirty="0" smtClean="0">
                <a:solidFill>
                  <a:srgbClr val="00B050"/>
                </a:solidFill>
                <a:latin typeface="Courier new" pitchFamily="49"/>
              </a:rPr>
              <a:t> Forget</a:t>
            </a:r>
            <a:r>
              <a:rPr lang="en-US" sz="2200" dirty="0" smtClean="0">
                <a:latin typeface="Courier new" pitchFamily="49"/>
              </a:rPr>
              <a:t/>
            </a:r>
            <a:br>
              <a:rPr lang="en-US" sz="2200" dirty="0" smtClean="0">
                <a:latin typeface="Courier new" pitchFamily="49"/>
              </a:rPr>
            </a:br>
            <a:r>
              <a:rPr lang="en-US" sz="2200" dirty="0" smtClean="0">
                <a:latin typeface="Courier new" pitchFamily="49"/>
              </a:rPr>
              <a:t> </a:t>
            </a:r>
            <a:r>
              <a:rPr lang="en-US" sz="1600" dirty="0" err="1">
                <a:latin typeface="Courier new" pitchFamily="49"/>
              </a:rPr>
              <a:t>producer.Produce</a:t>
            </a:r>
            <a:r>
              <a:rPr lang="en-US" sz="1600" dirty="0">
                <a:latin typeface="Courier new" pitchFamily="49"/>
              </a:rPr>
              <a:t>("topic-name", new Message&lt;string, string&gt; { Key = "key", Value = "value" });</a:t>
            </a:r>
          </a:p>
          <a:p>
            <a:pPr lvl="0">
              <a:lnSpc>
                <a:spcPct val="100000"/>
              </a:lnSpc>
              <a:spcAft>
                <a:spcPts val="283"/>
              </a:spcAft>
            </a:pPr>
            <a:r>
              <a:rPr lang="en-US" sz="2200" dirty="0">
                <a:latin typeface="Courier new" pitchFamily="49"/>
              </a:rPr>
              <a:t> </a:t>
            </a:r>
            <a:endParaRPr lang="fr-FR" sz="2200" dirty="0">
              <a:latin typeface="Courier new" pitchFamily="49"/>
            </a:endParaRPr>
          </a:p>
          <a:p>
            <a:pPr lvl="0">
              <a:lnSpc>
                <a:spcPct val="100000"/>
              </a:lnSpc>
              <a:spcAft>
                <a:spcPts val="283"/>
              </a:spcAft>
            </a:pPr>
            <a:r>
              <a:rPr lang="fr-FR" sz="16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Points forts</a:t>
            </a:r>
          </a:p>
        </p:txBody>
      </p:sp>
      <p:sp>
        <p:nvSpPr>
          <p:cNvPr id="3" name="Espace réservé du texte 2"/>
          <p:cNvSpPr txBox="1">
            <a:spLocks noGrp="1"/>
          </p:cNvSpPr>
          <p:nvPr>
            <p:ph type="body" idx="4294967295"/>
          </p:nvPr>
        </p:nvSpPr>
        <p:spPr>
          <a:xfrm>
            <a:off x="1091880" y="2434878"/>
            <a:ext cx="8459640" cy="4384800"/>
          </a:xfrm>
        </p:spPr>
        <p:txBody>
          <a:bodyPr vert="horz">
            <a:normAutofit/>
          </a:bodyPr>
          <a:lstStyle/>
          <a:p>
            <a:pPr lvl="0"/>
            <a:r>
              <a:rPr lang="fr-FR" dirty="0"/>
              <a:t>Très bonne </a:t>
            </a:r>
            <a:r>
              <a:rPr lang="fr-FR" dirty="0" err="1"/>
              <a:t>scalabilité</a:t>
            </a:r>
            <a:r>
              <a:rPr lang="fr-FR" dirty="0"/>
              <a:t>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Facilité d’extension du cluster</a:t>
            </a:r>
          </a:p>
          <a:p>
            <a:pPr lvl="0"/>
            <a:r>
              <a:rPr lang="fr-FR" dirty="0"/>
              <a:t>Très bonne performance</a:t>
            </a:r>
          </a:p>
          <a:p>
            <a:pPr lvl="0"/>
            <a:r>
              <a:rPr lang="fr-FR" dirty="0"/>
              <a:t>Disponibilité et tolérance aux fautes</a:t>
            </a:r>
          </a:p>
          <a:p>
            <a:pPr lvl="0"/>
            <a:r>
              <a:rPr lang="fr-FR" dirty="0" smtClean="0"/>
              <a:t>Adapté au traitement </a:t>
            </a:r>
            <a:r>
              <a:rPr lang="fr-FR" dirty="0"/>
              <a:t>distribué d’évènements</a:t>
            </a:r>
          </a:p>
          <a:p>
            <a:pPr lvl="0"/>
            <a:r>
              <a:rPr lang="fr-FR" dirty="0"/>
              <a:t>Intégration avec les autres systèmes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synchrone</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r>
              <a:rPr lang="fr-FR" sz="1600" dirty="0" smtClean="0">
                <a:latin typeface="Courier new" pitchFamily="49"/>
              </a:rPr>
              <a:t>var </a:t>
            </a:r>
            <a:r>
              <a:rPr lang="fr-FR" sz="1600" dirty="0">
                <a:latin typeface="Courier new" pitchFamily="49"/>
              </a:rPr>
              <a:t>config = new </a:t>
            </a:r>
            <a:r>
              <a:rPr lang="fr-FR" sz="1600" dirty="0" err="1" smtClean="0">
                <a:latin typeface="Courier new" pitchFamily="49"/>
              </a:rPr>
              <a:t>ProducerConfig</a:t>
            </a:r>
            <a:r>
              <a:rPr lang="fr-FR" sz="1600" dirty="0" smtClean="0">
                <a:latin typeface="Courier new" pitchFamily="49"/>
              </a:rPr>
              <a:t> { </a:t>
            </a:r>
            <a:r>
              <a:rPr lang="fr-FR" sz="1600" dirty="0" err="1" smtClean="0">
                <a:latin typeface="Courier new" pitchFamily="49"/>
              </a:rPr>
              <a:t>BootstrapServers</a:t>
            </a:r>
            <a:r>
              <a:rPr lang="fr-FR" sz="1600" dirty="0" smtClean="0">
                <a:latin typeface="Courier new" pitchFamily="49"/>
              </a:rPr>
              <a:t> </a:t>
            </a:r>
            <a:r>
              <a:rPr lang="fr-FR" sz="1600" dirty="0">
                <a:latin typeface="Courier new" pitchFamily="49"/>
              </a:rPr>
              <a:t>= "</a:t>
            </a:r>
            <a:r>
              <a:rPr lang="fr-FR" sz="1600" dirty="0" smtClean="0">
                <a:latin typeface="Courier new" pitchFamily="49"/>
              </a:rPr>
              <a:t>localhost:9092"       </a:t>
            </a:r>
            <a:r>
              <a:rPr lang="fr-FR" sz="1600" dirty="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Création du producteur</a:t>
            </a:r>
          </a:p>
          <a:p>
            <a:pPr lvl="0">
              <a:lnSpc>
                <a:spcPct val="100000"/>
              </a:lnSpc>
              <a:spcAft>
                <a:spcPts val="283"/>
              </a:spcAft>
            </a:pPr>
            <a:r>
              <a:rPr lang="fr-FR" sz="1600" dirty="0" smtClean="0">
                <a:latin typeface="Courier new" pitchFamily="49"/>
              </a:rPr>
              <a:t> </a:t>
            </a:r>
            <a:r>
              <a:rPr lang="fr-FR" sz="1600" dirty="0" err="1">
                <a:latin typeface="Courier new" pitchFamily="49"/>
              </a:rPr>
              <a:t>using</a:t>
            </a:r>
            <a:r>
              <a:rPr lang="fr-FR" sz="1600" dirty="0">
                <a:latin typeface="Courier new" pitchFamily="49"/>
              </a:rPr>
              <a:t> (var </a:t>
            </a:r>
            <a:r>
              <a:rPr lang="fr-FR" sz="1600" dirty="0" err="1">
                <a:latin typeface="Courier new" pitchFamily="49"/>
              </a:rPr>
              <a:t>producer</a:t>
            </a:r>
            <a:r>
              <a:rPr lang="fr-FR" sz="1600" dirty="0">
                <a:latin typeface="Courier new" pitchFamily="49"/>
              </a:rPr>
              <a:t> = new </a:t>
            </a:r>
            <a:r>
              <a:rPr lang="fr-FR" sz="1600" dirty="0" err="1">
                <a:latin typeface="Courier new" pitchFamily="49"/>
              </a:rPr>
              <a:t>ProducerBuilder</a:t>
            </a:r>
            <a:r>
              <a:rPr lang="fr-FR" sz="1600" dirty="0">
                <a:latin typeface="Courier new" pitchFamily="49"/>
              </a:rPr>
              <a:t>&lt;</a:t>
            </a:r>
            <a:r>
              <a:rPr lang="fr-FR" sz="1600" dirty="0" err="1">
                <a:latin typeface="Courier new" pitchFamily="49"/>
              </a:rPr>
              <a:t>Null</a:t>
            </a:r>
            <a:r>
              <a:rPr lang="fr-FR" sz="1600" dirty="0">
                <a:latin typeface="Courier new" pitchFamily="49"/>
              </a:rPr>
              <a:t>, string&gt;(config).</a:t>
            </a:r>
            <a:r>
              <a:rPr lang="fr-FR" sz="1600" dirty="0" err="1">
                <a:latin typeface="Courier new" pitchFamily="49"/>
              </a:rPr>
              <a:t>Build</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err="1" smtClean="0">
                <a:latin typeface="Courier new" pitchFamily="49"/>
              </a:rPr>
              <a:t>try</a:t>
            </a:r>
            <a:r>
              <a:rPr lang="fr-FR" sz="1600" dirty="0" smtClean="0">
                <a:latin typeface="Courier new" pitchFamily="49"/>
              </a:rPr>
              <a:t> {</a:t>
            </a: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 Envoi synchrone du message</a:t>
            </a: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a:latin typeface="Courier new" pitchFamily="49"/>
              </a:rPr>
              <a:t>var </a:t>
            </a:r>
            <a:r>
              <a:rPr lang="fr-FR" sz="1600" dirty="0" err="1">
                <a:latin typeface="Courier new" pitchFamily="49"/>
              </a:rPr>
              <a:t>result</a:t>
            </a:r>
            <a:r>
              <a:rPr lang="fr-FR" sz="1600" dirty="0">
                <a:latin typeface="Courier new" pitchFamily="49"/>
              </a:rPr>
              <a:t> = </a:t>
            </a:r>
            <a:r>
              <a:rPr lang="fr-FR" sz="1600" dirty="0" err="1">
                <a:latin typeface="Courier new" pitchFamily="49"/>
              </a:rPr>
              <a:t>producer.ProduceAsync</a:t>
            </a:r>
            <a:r>
              <a:rPr lang="fr-FR" sz="1600" dirty="0">
                <a:latin typeface="Courier new" pitchFamily="49"/>
              </a:rPr>
              <a:t>("</a:t>
            </a:r>
            <a:r>
              <a:rPr lang="fr-FR" sz="1600" dirty="0" err="1">
                <a:latin typeface="Courier new" pitchFamily="49"/>
              </a:rPr>
              <a:t>my</a:t>
            </a:r>
            <a:r>
              <a:rPr lang="fr-FR" sz="1600" dirty="0">
                <a:latin typeface="Courier new" pitchFamily="49"/>
              </a:rPr>
              <a:t>-topic", </a:t>
            </a:r>
            <a:r>
              <a:rPr lang="fr-FR" sz="1600" dirty="0" smtClean="0">
                <a:latin typeface="Courier new" pitchFamily="49"/>
              </a:rPr>
              <a:t/>
            </a:r>
            <a:br>
              <a:rPr lang="fr-FR" sz="1600" dirty="0" smtClean="0">
                <a:latin typeface="Courier new" pitchFamily="49"/>
              </a:rPr>
            </a:br>
            <a:r>
              <a:rPr lang="fr-FR" sz="1600" dirty="0" smtClean="0">
                <a:latin typeface="Courier new" pitchFamily="49"/>
              </a:rPr>
              <a:t>                  new </a:t>
            </a:r>
            <a:r>
              <a:rPr lang="fr-FR" sz="1600" dirty="0">
                <a:latin typeface="Courier new" pitchFamily="49"/>
              </a:rPr>
              <a:t>Message&lt;</a:t>
            </a:r>
            <a:r>
              <a:rPr lang="fr-FR" sz="1600" dirty="0" err="1">
                <a:latin typeface="Courier new" pitchFamily="49"/>
              </a:rPr>
              <a:t>Null</a:t>
            </a:r>
            <a:r>
              <a:rPr lang="fr-FR" sz="1600" dirty="0">
                <a:latin typeface="Courier new" pitchFamily="49"/>
              </a:rPr>
              <a:t>, string&gt; { </a:t>
            </a:r>
            <a:r>
              <a:rPr lang="fr-FR" sz="1600" dirty="0" smtClean="0">
                <a:latin typeface="Courier new" pitchFamily="49"/>
              </a:rPr>
              <a:t>Value </a:t>
            </a:r>
            <a:r>
              <a:rPr lang="fr-FR" sz="1600" dirty="0">
                <a:latin typeface="Courier new" pitchFamily="49"/>
              </a:rPr>
              <a:t>= "Hello Kafka</a:t>
            </a:r>
            <a:r>
              <a:rPr lang="fr-FR" sz="1600" dirty="0" smtClean="0">
                <a:latin typeface="Courier new" pitchFamily="49"/>
              </a:rPr>
              <a:t>!" })</a:t>
            </a:r>
          </a:p>
          <a:p>
            <a:pPr lvl="0">
              <a:lnSpc>
                <a:spcPct val="100000"/>
              </a:lnSpc>
              <a:spcAft>
                <a:spcPts val="283"/>
              </a:spcAft>
            </a:pPr>
            <a:r>
              <a:rPr lang="fr-FR" sz="1600" b="1" dirty="0">
                <a:solidFill>
                  <a:srgbClr val="002060"/>
                </a:solidFill>
                <a:latin typeface="Courier new" pitchFamily="49"/>
              </a:rPr>
              <a:t> </a:t>
            </a:r>
            <a:r>
              <a:rPr lang="fr-FR" sz="1600" b="1" dirty="0" smtClean="0">
                <a:solidFill>
                  <a:srgbClr val="002060"/>
                </a:solidFill>
                <a:latin typeface="Courier new" pitchFamily="49"/>
              </a:rPr>
              <a:t>                .</a:t>
            </a:r>
            <a:r>
              <a:rPr lang="fr-FR" sz="1600" b="1" dirty="0" err="1">
                <a:solidFill>
                  <a:srgbClr val="002060"/>
                </a:solidFill>
                <a:latin typeface="Courier new" pitchFamily="49"/>
              </a:rPr>
              <a:t>GetAwaiter</a:t>
            </a:r>
            <a:r>
              <a:rPr lang="fr-FR" sz="1600" b="1" dirty="0">
                <a:solidFill>
                  <a:srgbClr val="002060"/>
                </a:solidFill>
                <a:latin typeface="Courier new" pitchFamily="49"/>
              </a:rPr>
              <a:t>().</a:t>
            </a:r>
            <a:r>
              <a:rPr lang="fr-FR" sz="1600" b="1" dirty="0" err="1">
                <a:solidFill>
                  <a:srgbClr val="002060"/>
                </a:solidFill>
                <a:latin typeface="Courier new" pitchFamily="49"/>
              </a:rPr>
              <a:t>GetResult</a:t>
            </a:r>
            <a:r>
              <a:rPr lang="fr-FR" sz="1600" b="1" dirty="0">
                <a:solidFill>
                  <a:srgbClr val="002060"/>
                </a:solidFill>
                <a:latin typeface="Courier new" pitchFamily="49"/>
              </a:rPr>
              <a:t>();</a:t>
            </a:r>
          </a:p>
          <a:p>
            <a:pPr lvl="0">
              <a:lnSpc>
                <a:spcPct val="100000"/>
              </a:lnSpc>
              <a:spcAft>
                <a:spcPts val="283"/>
              </a:spcAft>
            </a:pPr>
            <a:r>
              <a:rPr lang="fr-FR" sz="1600" dirty="0">
                <a:latin typeface="Courier new" pitchFamily="49"/>
              </a:rPr>
              <a:t>      </a:t>
            </a:r>
            <a:r>
              <a:rPr lang="fr-FR" sz="1600" dirty="0" err="1" smtClean="0">
                <a:latin typeface="Courier new" pitchFamily="49"/>
              </a:rPr>
              <a:t>Console.WriteLine</a:t>
            </a:r>
            <a:r>
              <a:rPr lang="fr-FR" sz="1600" dirty="0">
                <a:latin typeface="Courier new" pitchFamily="49"/>
              </a:rPr>
              <a:t>($"Message sent to </a:t>
            </a:r>
            <a:r>
              <a:rPr lang="fr-FR" sz="1600" dirty="0" smtClean="0">
                <a:latin typeface="Courier new" pitchFamily="49"/>
              </a:rPr>
              <a:t>{</a:t>
            </a:r>
            <a:r>
              <a:rPr lang="fr-FR" sz="1600" dirty="0" err="1">
                <a:latin typeface="Courier new" pitchFamily="49"/>
              </a:rPr>
              <a:t>result.Partition</a:t>
            </a:r>
            <a:r>
              <a:rPr lang="fr-FR" sz="1600" dirty="0">
                <a:latin typeface="Courier new" pitchFamily="49"/>
              </a:rPr>
              <a:t>} </a:t>
            </a:r>
            <a:r>
              <a:rPr lang="fr-FR" sz="1600" dirty="0" err="1">
                <a:latin typeface="Courier new" pitchFamily="49"/>
              </a:rPr>
              <a:t>with</a:t>
            </a:r>
            <a:r>
              <a:rPr lang="fr-FR" sz="1600" dirty="0">
                <a:latin typeface="Courier new" pitchFamily="49"/>
              </a:rPr>
              <a:t> </a:t>
            </a:r>
            <a:r>
              <a:rPr lang="fr-FR" sz="1600" dirty="0" smtClean="0">
                <a:latin typeface="Courier new" pitchFamily="49"/>
              </a:rPr>
              <a:t>{</a:t>
            </a:r>
            <a:r>
              <a:rPr lang="fr-FR" sz="1600" dirty="0" err="1">
                <a:latin typeface="Courier new" pitchFamily="49"/>
              </a:rPr>
              <a:t>result.Offset</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 catch </a:t>
            </a:r>
            <a:r>
              <a:rPr lang="fr-FR" sz="1600" dirty="0">
                <a:latin typeface="Courier new" pitchFamily="49"/>
              </a:rPr>
              <a:t>(</a:t>
            </a:r>
            <a:r>
              <a:rPr lang="fr-FR" sz="1600" dirty="0" err="1">
                <a:latin typeface="Courier new" pitchFamily="49"/>
              </a:rPr>
              <a:t>ProduceException</a:t>
            </a:r>
            <a:r>
              <a:rPr lang="fr-FR" sz="1600" dirty="0">
                <a:latin typeface="Courier new" pitchFamily="49"/>
              </a:rPr>
              <a:t>&lt;</a:t>
            </a:r>
            <a:r>
              <a:rPr lang="fr-FR" sz="1600" dirty="0" err="1">
                <a:latin typeface="Courier new" pitchFamily="49"/>
              </a:rPr>
              <a:t>Null</a:t>
            </a:r>
            <a:r>
              <a:rPr lang="fr-FR" sz="1600" dirty="0">
                <a:latin typeface="Courier new" pitchFamily="49"/>
              </a:rPr>
              <a:t>, string&gt; e</a:t>
            </a:r>
            <a:r>
              <a:rPr lang="fr-FR" sz="1600" dirty="0" smtClean="0">
                <a:latin typeface="Courier new" pitchFamily="49"/>
              </a:rPr>
              <a:t>) </a:t>
            </a:r>
          </a:p>
          <a:p>
            <a:pPr lvl="0">
              <a:lnSpc>
                <a:spcPct val="100000"/>
              </a:lnSpc>
              <a:spcAft>
                <a:spcPts val="283"/>
              </a:spcAft>
            </a:pPr>
            <a:r>
              <a:rPr lang="fr-FR" sz="1600" dirty="0" smtClean="0">
                <a:latin typeface="Courier new" pitchFamily="49"/>
              </a:rPr>
              <a:t>        {</a:t>
            </a:r>
          </a:p>
          <a:p>
            <a:pPr lvl="0">
              <a:lnSpc>
                <a:spcPct val="100000"/>
              </a:lnSpc>
              <a:spcAft>
                <a:spcPts val="283"/>
              </a:spcAft>
            </a:pPr>
            <a:r>
              <a:rPr lang="fr-FR" sz="1600" dirty="0" smtClean="0">
                <a:latin typeface="Courier new" pitchFamily="49"/>
              </a:rPr>
              <a:t>         </a:t>
            </a:r>
            <a:r>
              <a:rPr lang="fr-FR" sz="1600" dirty="0" err="1">
                <a:latin typeface="Courier new" pitchFamily="49"/>
              </a:rPr>
              <a:t>Console.WriteLine</a:t>
            </a:r>
            <a:r>
              <a:rPr lang="fr-FR" sz="1600" dirty="0">
                <a:latin typeface="Courier new" pitchFamily="49"/>
              </a:rPr>
              <a:t>($"</a:t>
            </a:r>
            <a:r>
              <a:rPr lang="fr-FR" sz="1600" dirty="0" err="1">
                <a:latin typeface="Courier new" pitchFamily="49"/>
              </a:rPr>
              <a:t>Error</a:t>
            </a:r>
            <a:r>
              <a:rPr lang="fr-FR" sz="1600" dirty="0">
                <a:latin typeface="Courier new" pitchFamily="49"/>
              </a:rPr>
              <a:t> </a:t>
            </a:r>
            <a:r>
              <a:rPr lang="fr-FR" sz="1600" dirty="0" err="1">
                <a:latin typeface="Courier new" pitchFamily="49"/>
              </a:rPr>
              <a:t>producing</a:t>
            </a:r>
            <a:r>
              <a:rPr lang="fr-FR" sz="1600" dirty="0">
                <a:latin typeface="Courier new" pitchFamily="49"/>
              </a:rPr>
              <a:t> message: {</a:t>
            </a:r>
            <a:r>
              <a:rPr lang="fr-FR" sz="1600" dirty="0" err="1">
                <a:latin typeface="Courier new" pitchFamily="49"/>
              </a:rPr>
              <a:t>e.Error.Reason</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avec </a:t>
            </a:r>
            <a:r>
              <a:rPr lang="fr-FR" dirty="0" smtClean="0"/>
              <a:t>call-back</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500" dirty="0" err="1">
                <a:latin typeface="Courier new" pitchFamily="49"/>
              </a:rPr>
              <a:t>using</a:t>
            </a:r>
            <a:r>
              <a:rPr lang="fr-FR" sz="1500" dirty="0">
                <a:latin typeface="Courier new" pitchFamily="49"/>
              </a:rPr>
              <a:t> (var </a:t>
            </a:r>
            <a:r>
              <a:rPr lang="fr-FR" sz="1500" dirty="0" err="1">
                <a:latin typeface="Courier new" pitchFamily="49"/>
              </a:rPr>
              <a:t>producer</a:t>
            </a:r>
            <a:r>
              <a:rPr lang="fr-FR" sz="1500" dirty="0">
                <a:latin typeface="Courier new" pitchFamily="49"/>
              </a:rPr>
              <a:t> = new </a:t>
            </a:r>
            <a:r>
              <a:rPr lang="fr-FR" sz="1500" dirty="0" err="1">
                <a:latin typeface="Courier new" pitchFamily="49"/>
              </a:rPr>
              <a:t>ProducerBuilder</a:t>
            </a:r>
            <a:r>
              <a:rPr lang="fr-FR" sz="1500" dirty="0">
                <a:latin typeface="Courier new" pitchFamily="49"/>
              </a:rPr>
              <a:t>&lt;</a:t>
            </a:r>
            <a:r>
              <a:rPr lang="fr-FR" sz="1500" dirty="0" err="1">
                <a:latin typeface="Courier new" pitchFamily="49"/>
              </a:rPr>
              <a:t>Null</a:t>
            </a:r>
            <a:r>
              <a:rPr lang="fr-FR" sz="1500" dirty="0">
                <a:latin typeface="Courier new" pitchFamily="49"/>
              </a:rPr>
              <a:t>, string&gt;(config).</a:t>
            </a:r>
            <a:r>
              <a:rPr lang="fr-FR" sz="1500" dirty="0" err="1">
                <a:latin typeface="Courier new" pitchFamily="49"/>
              </a:rPr>
              <a:t>Build</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dirty="0">
                <a:latin typeface="Courier new" pitchFamily="49"/>
              </a:rPr>
              <a:t>Envoi asynchrone avec callback</a:t>
            </a:r>
          </a:p>
          <a:p>
            <a:pPr lvl="0">
              <a:lnSpc>
                <a:spcPct val="100000"/>
              </a:lnSpc>
              <a:spcAft>
                <a:spcPts val="283"/>
              </a:spcAft>
            </a:pPr>
            <a:r>
              <a:rPr lang="fr-FR" sz="1500" dirty="0">
                <a:latin typeface="Courier new" pitchFamily="49"/>
              </a:rPr>
              <a:t>   </a:t>
            </a:r>
            <a:r>
              <a:rPr lang="fr-FR" sz="1500" dirty="0" err="1" smtClean="0">
                <a:latin typeface="Courier new" pitchFamily="49"/>
              </a:rPr>
              <a:t>producer.Produce</a:t>
            </a:r>
            <a:r>
              <a:rPr lang="fr-FR" sz="1500" dirty="0">
                <a:latin typeface="Courier new" pitchFamily="49"/>
              </a:rPr>
              <a:t>("</a:t>
            </a:r>
            <a:r>
              <a:rPr lang="fr-FR" sz="1500" dirty="0" err="1">
                <a:latin typeface="Courier new" pitchFamily="49"/>
              </a:rPr>
              <a:t>my</a:t>
            </a:r>
            <a:r>
              <a:rPr lang="fr-FR" sz="1500" dirty="0">
                <a:latin typeface="Courier new" pitchFamily="49"/>
              </a:rPr>
              <a:t>-topic", new Message&lt;</a:t>
            </a:r>
            <a:r>
              <a:rPr lang="fr-FR" sz="1500" dirty="0" err="1">
                <a:latin typeface="Courier new" pitchFamily="49"/>
              </a:rPr>
              <a:t>Null</a:t>
            </a:r>
            <a:r>
              <a:rPr lang="fr-FR" sz="1500" dirty="0">
                <a:latin typeface="Courier new" pitchFamily="49"/>
              </a:rPr>
              <a:t>, string&gt; { Value = "Hello Kafka </a:t>
            </a:r>
            <a:r>
              <a:rPr lang="fr-FR" sz="1500" dirty="0" err="1">
                <a:latin typeface="Courier new" pitchFamily="49"/>
              </a:rPr>
              <a:t>with</a:t>
            </a:r>
            <a:r>
              <a:rPr lang="fr-FR" sz="1500" dirty="0">
                <a:latin typeface="Courier new" pitchFamily="49"/>
              </a:rPr>
              <a:t> Callback!" },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b="1" dirty="0">
                <a:solidFill>
                  <a:srgbClr val="002060"/>
                </a:solidFill>
                <a:latin typeface="Courier new" pitchFamily="49"/>
              </a:rPr>
              <a:t>(</a:t>
            </a:r>
            <a:r>
              <a:rPr lang="fr-FR" sz="1500" b="1" dirty="0" err="1">
                <a:solidFill>
                  <a:srgbClr val="002060"/>
                </a:solidFill>
                <a:latin typeface="Courier new" pitchFamily="49"/>
              </a:rPr>
              <a:t>deliveryReport</a:t>
            </a:r>
            <a:r>
              <a:rPr lang="fr-FR" sz="1500" b="1" dirty="0">
                <a:solidFill>
                  <a:srgbClr val="002060"/>
                </a:solidFill>
                <a:latin typeface="Courier new" pitchFamily="49"/>
              </a:rPr>
              <a:t>) =&gt;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if (</a:t>
            </a:r>
            <a:r>
              <a:rPr lang="fr-FR" sz="1500" b="1" dirty="0" err="1">
                <a:solidFill>
                  <a:srgbClr val="002060"/>
                </a:solidFill>
                <a:latin typeface="Courier new" pitchFamily="49"/>
              </a:rPr>
              <a:t>deliveryReport.Error</a:t>
            </a:r>
            <a:r>
              <a:rPr lang="fr-FR" sz="1500" b="1" dirty="0">
                <a:solidFill>
                  <a:srgbClr val="002060"/>
                </a:solidFill>
                <a:latin typeface="Courier new" pitchFamily="49"/>
              </a:rPr>
              <a:t> != </a:t>
            </a:r>
            <a:r>
              <a:rPr lang="fr-FR" sz="1500" b="1" dirty="0" err="1">
                <a:solidFill>
                  <a:srgbClr val="002060"/>
                </a:solidFill>
                <a:latin typeface="Courier new" pitchFamily="49"/>
              </a:rPr>
              <a:t>null</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a:t>
            </a:r>
            <a:r>
              <a:rPr lang="fr-FR" sz="1500" b="1" dirty="0" err="1">
                <a:solidFill>
                  <a:srgbClr val="002060"/>
                </a:solidFill>
                <a:latin typeface="Courier new" pitchFamily="49"/>
              </a:rPr>
              <a:t>Error</a:t>
            </a:r>
            <a:r>
              <a:rPr lang="fr-FR" sz="1500" b="1" dirty="0">
                <a:solidFill>
                  <a:srgbClr val="002060"/>
                </a:solidFill>
                <a:latin typeface="Courier new" pitchFamily="49"/>
              </a:rPr>
              <a:t>: {</a:t>
            </a:r>
            <a:r>
              <a:rPr lang="fr-FR" sz="1500" b="1" dirty="0" err="1">
                <a:solidFill>
                  <a:srgbClr val="002060"/>
                </a:solidFill>
                <a:latin typeface="Courier new" pitchFamily="49"/>
              </a:rPr>
              <a:t>deliveryReport.Error.Reason</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else</a:t>
            </a:r>
            <a:endParaRPr lang="fr-FR" sz="1500" b="1" dirty="0">
              <a:solidFill>
                <a:srgbClr val="002060"/>
              </a:solidFill>
              <a:latin typeface="Courier new" pitchFamily="49"/>
            </a:endParaRP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($"Message </a:t>
            </a:r>
            <a:r>
              <a:rPr lang="fr-FR" sz="1500" b="1" dirty="0" err="1">
                <a:solidFill>
                  <a:srgbClr val="002060"/>
                </a:solidFill>
                <a:latin typeface="Courier new" pitchFamily="49"/>
              </a:rPr>
              <a:t>delivered</a:t>
            </a:r>
            <a:r>
              <a:rPr lang="fr-FR" sz="1500" b="1" dirty="0">
                <a:solidFill>
                  <a:srgbClr val="002060"/>
                </a:solidFill>
                <a:latin typeface="Courier new" pitchFamily="49"/>
              </a:rPr>
              <a:t> to {</a:t>
            </a:r>
            <a:r>
              <a:rPr lang="fr-FR" sz="1500" b="1" dirty="0" err="1">
                <a:solidFill>
                  <a:srgbClr val="002060"/>
                </a:solidFill>
                <a:latin typeface="Courier new" pitchFamily="49"/>
              </a:rPr>
              <a:t>deliveryReport.TopicPartitionOffset</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r>
              <a:rPr lang="fr-FR" sz="1500" dirty="0">
                <a:latin typeface="Courier new" pitchFamily="49"/>
              </a:rPr>
              <a: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smtClean="0">
                <a:latin typeface="Courier new" pitchFamily="49"/>
              </a:rPr>
              <a:t>// S’Assurer </a:t>
            </a:r>
            <a:r>
              <a:rPr lang="fr-FR" sz="1500" dirty="0">
                <a:latin typeface="Courier new" pitchFamily="49"/>
              </a:rPr>
              <a:t>que le producteur a traité tous les messages </a:t>
            </a:r>
            <a:r>
              <a:rPr lang="fr-FR" sz="1500" dirty="0" smtClean="0">
                <a:latin typeface="Courier new" pitchFamily="49"/>
              </a:rPr>
              <a:t>avant </a:t>
            </a:r>
            <a:r>
              <a:rPr lang="fr-FR" sz="1500" dirty="0">
                <a:latin typeface="Courier new" pitchFamily="49"/>
              </a:rPr>
              <a:t>de fermer</a:t>
            </a:r>
          </a:p>
          <a:p>
            <a:pPr lvl="0">
              <a:lnSpc>
                <a:spcPct val="100000"/>
              </a:lnSpc>
              <a:spcAft>
                <a:spcPts val="283"/>
              </a:spcAft>
            </a:pPr>
            <a:r>
              <a:rPr lang="fr-FR" sz="1500" dirty="0">
                <a:latin typeface="Courier new" pitchFamily="49"/>
              </a:rPr>
              <a:t>   </a:t>
            </a:r>
            <a:r>
              <a:rPr lang="fr-FR" sz="1500" dirty="0" err="1" smtClean="0">
                <a:latin typeface="Courier new" pitchFamily="49"/>
              </a:rPr>
              <a:t>producer.Flush</a:t>
            </a:r>
            <a:r>
              <a:rPr lang="fr-FR" sz="1500" dirty="0" smtClean="0">
                <a:latin typeface="Courier new" pitchFamily="49"/>
              </a:rPr>
              <a:t>(</a:t>
            </a:r>
            <a:r>
              <a:rPr lang="fr-FR" sz="1500" dirty="0" err="1" smtClean="0">
                <a:latin typeface="Courier new" pitchFamily="49"/>
              </a:rPr>
              <a:t>TimeSpan.FromSeconds</a:t>
            </a:r>
            <a:r>
              <a:rPr lang="fr-FR" sz="1500" dirty="0" smtClean="0">
                <a:latin typeface="Courier new" pitchFamily="49"/>
              </a:rPr>
              <a:t>(10</a:t>
            </a:r>
            <a:r>
              <a:rPr lang="fr-FR" sz="1500" dirty="0">
                <a:latin typeface="Courier new" pitchFamily="49"/>
              </a:rPr>
              <a:t>));</a:t>
            </a:r>
          </a:p>
          <a:p>
            <a:pPr lvl="0">
              <a:lnSpc>
                <a:spcPct val="100000"/>
              </a:lnSpc>
              <a:spcAft>
                <a:spcPts val="283"/>
              </a:spcAft>
            </a:pPr>
            <a:r>
              <a:rPr lang="fr-FR" sz="1500" dirty="0">
                <a:latin typeface="Courier new" pitchFamily="49"/>
              </a:rPr>
              <a:t> </a:t>
            </a:r>
            <a:r>
              <a:rPr lang="fr-FR" sz="1500" dirty="0" smtClean="0">
                <a:latin typeface="Courier new" pitchFamily="49"/>
              </a:rPr>
              <a:t>}</a:t>
            </a:r>
            <a:endParaRPr lang="fr-FR" sz="15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t>
            </a:r>
            <a:r>
              <a:rPr lang="fr-FR" dirty="0" smtClean="0"/>
              <a:t>d’un lot de messages</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pPr lvl="0">
              <a:lnSpc>
                <a:spcPct val="100000"/>
              </a:lnSpc>
              <a:spcAft>
                <a:spcPts val="283"/>
              </a:spcAft>
            </a:pPr>
            <a:r>
              <a:rPr lang="fr-FR" sz="1500" dirty="0">
                <a:latin typeface="Courier new" pitchFamily="49"/>
              </a:rPr>
              <a:t> public </a:t>
            </a:r>
            <a:r>
              <a:rPr lang="fr-FR" sz="1500" dirty="0" err="1">
                <a:latin typeface="Courier new" pitchFamily="49"/>
              </a:rPr>
              <a:t>async</a:t>
            </a:r>
            <a:r>
              <a:rPr lang="fr-FR" sz="1500" dirty="0">
                <a:latin typeface="Courier new" pitchFamily="49"/>
              </a:rPr>
              <a:t> </a:t>
            </a:r>
            <a:r>
              <a:rPr lang="fr-FR" sz="1500" dirty="0" err="1">
                <a:latin typeface="Courier new" pitchFamily="49"/>
              </a:rPr>
              <a:t>Task</a:t>
            </a:r>
            <a:r>
              <a:rPr lang="fr-FR" sz="1500" dirty="0">
                <a:latin typeface="Courier new" pitchFamily="49"/>
              </a:rPr>
              <a:t> </a:t>
            </a:r>
            <a:r>
              <a:rPr lang="fr-FR" sz="1500" dirty="0" err="1">
                <a:latin typeface="Courier new" pitchFamily="49"/>
              </a:rPr>
              <a:t>ProduceMessagesAsync</a:t>
            </a:r>
            <a:r>
              <a:rPr lang="fr-FR" sz="1500" dirty="0">
                <a:latin typeface="Courier new" pitchFamily="49"/>
              </a:rPr>
              <a:t>(string topic, List&lt;Message&lt;string, string&gt;&gt;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var </a:t>
            </a:r>
            <a:r>
              <a:rPr lang="fr-FR" sz="1500" dirty="0" err="1">
                <a:latin typeface="Courier new" pitchFamily="49"/>
              </a:rPr>
              <a:t>tasks</a:t>
            </a:r>
            <a:r>
              <a:rPr lang="fr-FR" sz="1500" dirty="0">
                <a:latin typeface="Courier new" pitchFamily="49"/>
              </a:rPr>
              <a:t> = new List&lt;</a:t>
            </a:r>
            <a:r>
              <a:rPr lang="fr-FR" sz="1500" dirty="0" err="1">
                <a:latin typeface="Courier new" pitchFamily="49"/>
              </a:rPr>
              <a:t>Task</a:t>
            </a:r>
            <a:r>
              <a:rPr lang="fr-FR" sz="1500" dirty="0">
                <a:latin typeface="Courier new" pitchFamily="49"/>
              </a:rPr>
              <a:t>&lt;</a:t>
            </a:r>
            <a:r>
              <a:rPr lang="fr-FR" sz="1500" dirty="0" err="1">
                <a:latin typeface="Courier new" pitchFamily="49"/>
              </a:rPr>
              <a:t>DeliveryResult</a:t>
            </a:r>
            <a:r>
              <a:rPr lang="fr-FR" sz="1500" dirty="0">
                <a:latin typeface="Courier new" pitchFamily="49"/>
              </a:rPr>
              <a:t>&lt;string, string&gt;&gt;&gt;();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foreach</a:t>
            </a:r>
            <a:r>
              <a:rPr lang="fr-FR" sz="1500" dirty="0">
                <a:latin typeface="Courier new" pitchFamily="49"/>
              </a:rPr>
              <a:t> (var message in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Ajoute chaque tâche </a:t>
            </a:r>
            <a:r>
              <a:rPr lang="fr-FR" sz="1500" dirty="0" err="1">
                <a:latin typeface="Courier new" pitchFamily="49"/>
              </a:rPr>
              <a:t>ProduceAsync</a:t>
            </a:r>
            <a:r>
              <a:rPr lang="fr-FR" sz="1500" dirty="0">
                <a:latin typeface="Courier new" pitchFamily="49"/>
              </a:rPr>
              <a:t> à la liste</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tasks.Add</a:t>
            </a:r>
            <a:r>
              <a:rPr lang="fr-FR" sz="1500" b="1" dirty="0">
                <a:solidFill>
                  <a:srgbClr val="002060"/>
                </a:solidFill>
                <a:latin typeface="Courier new" pitchFamily="49"/>
              </a:rPr>
              <a:t>(_</a:t>
            </a:r>
            <a:r>
              <a:rPr lang="fr-FR" sz="1500" b="1" dirty="0" err="1">
                <a:solidFill>
                  <a:srgbClr val="002060"/>
                </a:solidFill>
                <a:latin typeface="Courier new" pitchFamily="49"/>
              </a:rPr>
              <a:t>producer.ProduceAsync</a:t>
            </a:r>
            <a:r>
              <a:rPr lang="fr-FR" sz="1500" b="1" dirty="0">
                <a:solidFill>
                  <a:srgbClr val="002060"/>
                </a:solidFill>
                <a:latin typeface="Courier new" pitchFamily="49"/>
              </a:rPr>
              <a:t>(topic, message));</a:t>
            </a:r>
          </a:p>
          <a:p>
            <a:pPr lvl="0">
              <a:lnSpc>
                <a:spcPct val="100000"/>
              </a:lnSpc>
              <a:spcAft>
                <a:spcPts val="283"/>
              </a:spcAft>
            </a:pPr>
            <a:r>
              <a:rPr lang="fr-FR" sz="1500" dirty="0">
                <a:latin typeface="Courier new" pitchFamily="49"/>
              </a:rPr>
              <a:t>        }</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try</a:t>
            </a:r>
            <a:endParaRPr lang="fr-FR" sz="1500" dirty="0">
              <a:latin typeface="Courier new" pitchFamily="49"/>
            </a:endParaRP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Attend que toutes les tâches soient terminées</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await</a:t>
            </a:r>
            <a:r>
              <a:rPr lang="fr-FR" sz="1500" b="1" dirty="0">
                <a:solidFill>
                  <a:srgbClr val="002060"/>
                </a:solidFill>
                <a:latin typeface="Courier new" pitchFamily="49"/>
              </a:rPr>
              <a:t> </a:t>
            </a:r>
            <a:r>
              <a:rPr lang="fr-FR" sz="1500" b="1" dirty="0" err="1">
                <a:solidFill>
                  <a:srgbClr val="002060"/>
                </a:solidFill>
                <a:latin typeface="Courier new" pitchFamily="49"/>
              </a:rPr>
              <a:t>Task.WhenAll</a:t>
            </a:r>
            <a:r>
              <a:rPr lang="fr-FR" sz="1500" b="1" dirty="0">
                <a:solidFill>
                  <a:srgbClr val="002060"/>
                </a:solidFill>
                <a:latin typeface="Courier new" pitchFamily="49"/>
              </a:rPr>
              <a:t>(</a:t>
            </a:r>
            <a:r>
              <a:rPr lang="fr-FR" sz="1500" b="1" dirty="0" err="1">
                <a:solidFill>
                  <a:srgbClr val="002060"/>
                </a:solidFill>
                <a:latin typeface="Courier new" pitchFamily="49"/>
              </a:rPr>
              <a:t>tasks</a:t>
            </a:r>
            <a:r>
              <a:rPr lang="fr-FR" sz="1500" b="1" dirty="0">
                <a:solidFill>
                  <a:srgbClr val="002060"/>
                </a:solidFill>
                <a:latin typeface="Courier new" pitchFamily="49"/>
              </a:rPr>
              <a:t>);</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a:t>
            </a:r>
            <a:r>
              <a:rPr lang="fr-FR" sz="1500" dirty="0" err="1">
                <a:latin typeface="Courier new" pitchFamily="49"/>
              </a:rPr>
              <a:t>Successfully</a:t>
            </a:r>
            <a:r>
              <a:rPr lang="fr-FR" sz="1500" dirty="0">
                <a:latin typeface="Courier new" pitchFamily="49"/>
              </a:rPr>
              <a:t> </a:t>
            </a:r>
            <a:r>
              <a:rPr lang="fr-FR" sz="1500" dirty="0" err="1">
                <a:latin typeface="Courier new" pitchFamily="49"/>
              </a:rPr>
              <a:t>produced</a:t>
            </a:r>
            <a:r>
              <a:rPr lang="fr-FR" sz="1500" dirty="0">
                <a:latin typeface="Courier new" pitchFamily="49"/>
              </a:rPr>
              <a:t> {</a:t>
            </a:r>
            <a:r>
              <a:rPr lang="fr-FR" sz="1500" dirty="0" err="1">
                <a:latin typeface="Courier new" pitchFamily="49"/>
              </a:rPr>
              <a:t>tasks.Count</a:t>
            </a:r>
            <a:r>
              <a:rPr lang="fr-FR" sz="1500" dirty="0">
                <a:latin typeface="Courier new" pitchFamily="49"/>
              </a:rPr>
              <a:t>} messages to topic {topic}");</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catch (</a:t>
            </a:r>
            <a:r>
              <a:rPr lang="fr-FR" sz="1500" dirty="0" err="1">
                <a:latin typeface="Courier new" pitchFamily="49"/>
              </a:rPr>
              <a:t>ProduceException</a:t>
            </a:r>
            <a:r>
              <a:rPr lang="fr-FR" sz="1500" dirty="0">
                <a:latin typeface="Courier new" pitchFamily="49"/>
              </a:rPr>
              <a:t>&lt;string, string&gt; e)</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($"Delivery </a:t>
            </a:r>
            <a:r>
              <a:rPr lang="fr-FR" sz="1500" dirty="0" err="1">
                <a:latin typeface="Courier new" pitchFamily="49"/>
              </a:rPr>
              <a:t>failed</a:t>
            </a:r>
            <a:r>
              <a:rPr lang="fr-FR" sz="1500" dirty="0">
                <a:latin typeface="Courier new" pitchFamily="49"/>
              </a:rPr>
              <a:t>: {</a:t>
            </a:r>
            <a:r>
              <a:rPr lang="fr-FR" sz="1500" dirty="0" err="1">
                <a:latin typeface="Courier new" pitchFamily="49"/>
              </a:rPr>
              <a:t>e.Error.Reason</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p>
        </p:txBody>
      </p:sp>
    </p:spTree>
    <p:extLst>
      <p:ext uri="{BB962C8B-B14F-4D97-AF65-F5344CB8AC3E}">
        <p14:creationId xmlns:p14="http://schemas.microsoft.com/office/powerpoint/2010/main" val="2034165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Interface </a:t>
            </a:r>
            <a:r>
              <a:rPr lang="fr-FR" dirty="0" err="1" smtClean="0"/>
              <a:t>IDisposable</a:t>
            </a:r>
            <a:endParaRPr lang="fr-FR" dirty="0"/>
          </a:p>
        </p:txBody>
      </p:sp>
      <p:sp>
        <p:nvSpPr>
          <p:cNvPr id="3" name="Espace réservé du texte 2"/>
          <p:cNvSpPr txBox="1">
            <a:spLocks noGrp="1"/>
          </p:cNvSpPr>
          <p:nvPr>
            <p:ph type="body" idx="4294967295"/>
          </p:nvPr>
        </p:nvSpPr>
        <p:spPr>
          <a:xfrm>
            <a:off x="1084165" y="2377627"/>
            <a:ext cx="8459640" cy="4384800"/>
          </a:xfrm>
        </p:spPr>
        <p:txBody>
          <a:bodyPr vert="horz">
            <a:normAutofit/>
          </a:bodyPr>
          <a:lstStyle/>
          <a:p>
            <a:pPr lvl="0">
              <a:lnSpc>
                <a:spcPct val="100000"/>
              </a:lnSpc>
              <a:spcAft>
                <a:spcPts val="283"/>
              </a:spcAft>
            </a:pPr>
            <a:r>
              <a:rPr lang="fr-FR" dirty="0" err="1" smtClean="0"/>
              <a:t>IProducer</a:t>
            </a:r>
            <a:r>
              <a:rPr lang="fr-FR" dirty="0" smtClean="0"/>
              <a:t> </a:t>
            </a:r>
            <a:r>
              <a:rPr lang="fr-FR" dirty="0"/>
              <a:t>implémente l’interface </a:t>
            </a:r>
            <a:r>
              <a:rPr lang="fr-FR" dirty="0" err="1" smtClean="0"/>
              <a:t>IDisposable</a:t>
            </a:r>
            <a:r>
              <a:rPr lang="fr-FR" dirty="0"/>
              <a:t>.</a:t>
            </a:r>
          </a:p>
          <a:p>
            <a:pPr lvl="0">
              <a:lnSpc>
                <a:spcPct val="100000"/>
              </a:lnSpc>
              <a:spcAft>
                <a:spcPts val="283"/>
              </a:spcAft>
            </a:pPr>
            <a:endParaRPr lang="fr-FR" dirty="0" smtClean="0"/>
          </a:p>
          <a:p>
            <a:pPr lvl="0">
              <a:lnSpc>
                <a:spcPct val="100000"/>
              </a:lnSpc>
              <a:spcAft>
                <a:spcPts val="283"/>
              </a:spcAft>
            </a:pPr>
            <a:r>
              <a:rPr lang="fr-FR" dirty="0" smtClean="0"/>
              <a:t>Afin </a:t>
            </a:r>
            <a:r>
              <a:rPr lang="fr-FR" dirty="0"/>
              <a:t>de libérer les ressources correctement et </a:t>
            </a:r>
            <a:r>
              <a:rPr lang="fr-FR" dirty="0" smtClean="0"/>
              <a:t>d’envoyer </a:t>
            </a:r>
            <a:r>
              <a:rPr lang="fr-FR" dirty="0"/>
              <a:t>tous les messages présents dans la </a:t>
            </a:r>
            <a:r>
              <a:rPr lang="fr-FR" dirty="0" smtClean="0"/>
              <a:t>file avant fermeture, </a:t>
            </a:r>
            <a:r>
              <a:rPr lang="fr-FR" dirty="0"/>
              <a:t>il faut appeler les méthodes :</a:t>
            </a:r>
          </a:p>
          <a:p>
            <a:pPr marL="457200" lvl="0" indent="-457200">
              <a:lnSpc>
                <a:spcPct val="100000"/>
              </a:lnSpc>
              <a:spcAft>
                <a:spcPts val="283"/>
              </a:spcAft>
              <a:buFont typeface="Arial" panose="020B0604020202020204" pitchFamily="34" charset="0"/>
              <a:buChar char="•"/>
            </a:pPr>
            <a:r>
              <a:rPr lang="fr-FR" sz="2000" dirty="0" err="1" smtClean="0">
                <a:latin typeface="Courier New" panose="02070309020205020404" pitchFamily="49" charset="0"/>
                <a:cs typeface="Courier New" panose="02070309020205020404" pitchFamily="49" charset="0"/>
              </a:rPr>
              <a:t>void</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Flush(</a:t>
            </a:r>
            <a:r>
              <a:rPr lang="fr-FR" sz="2000" dirty="0" err="1">
                <a:latin typeface="Courier New" panose="02070309020205020404" pitchFamily="49" charset="0"/>
                <a:cs typeface="Courier New" panose="02070309020205020404" pitchFamily="49" charset="0"/>
              </a:rPr>
              <a:t>CancellationToken</a:t>
            </a:r>
            <a:r>
              <a:rPr lang="fr-FR" sz="2000" dirty="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cancellationToken</a:t>
            </a:r>
            <a:r>
              <a:rPr lang="fr-FR" sz="2000" dirty="0">
                <a:latin typeface="Courier New" panose="02070309020205020404" pitchFamily="49" charset="0"/>
                <a:cs typeface="Courier New" panose="02070309020205020404" pitchFamily="49" charset="0"/>
              </a:rPr>
              <a:t> = default(</a:t>
            </a:r>
            <a:r>
              <a:rPr lang="fr-FR" sz="2000" dirty="0" err="1">
                <a:latin typeface="Courier New" panose="02070309020205020404" pitchFamily="49" charset="0"/>
                <a:cs typeface="Courier New" panose="02070309020205020404" pitchFamily="49" charset="0"/>
              </a:rPr>
              <a:t>CancellationToken</a:t>
            </a:r>
            <a:r>
              <a:rPr lang="fr-FR" sz="2000" dirty="0" smtClean="0">
                <a:latin typeface="Courier New" panose="02070309020205020404" pitchFamily="49" charset="0"/>
                <a:cs typeface="Courier New" panose="02070309020205020404" pitchFamily="49" charset="0"/>
              </a:rPr>
              <a:t>));</a:t>
            </a:r>
          </a:p>
          <a:p>
            <a:pPr marL="457200" lvl="0" indent="-457200">
              <a:lnSpc>
                <a:spcPct val="100000"/>
              </a:lnSpc>
              <a:spcAft>
                <a:spcPts val="283"/>
              </a:spcAft>
              <a:buFont typeface="Arial" panose="020B0604020202020204" pitchFamily="34" charset="0"/>
              <a:buChar char="•"/>
            </a:pPr>
            <a:r>
              <a:rPr lang="fr-FR" sz="2000" dirty="0" err="1" smtClean="0">
                <a:latin typeface="Courier New" panose="02070309020205020404" pitchFamily="49" charset="0"/>
                <a:cs typeface="Courier New" panose="02070309020205020404" pitchFamily="49" charset="0"/>
              </a:rPr>
              <a:t>void</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Dispose()</a:t>
            </a:r>
          </a:p>
        </p:txBody>
      </p:sp>
    </p:spTree>
    <p:extLst>
      <p:ext uri="{BB962C8B-B14F-4D97-AF65-F5344CB8AC3E}">
        <p14:creationId xmlns:p14="http://schemas.microsoft.com/office/powerpoint/2010/main" val="1638867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Sérialiseurs</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10000"/>
          </a:bodyPr>
          <a:lstStyle/>
          <a:p>
            <a:pPr lvl="0"/>
            <a:r>
              <a:rPr lang="fr-FR" dirty="0" smtClean="0"/>
              <a:t>La librairie </a:t>
            </a:r>
            <a:r>
              <a:rPr lang="fr-FR" i="1" dirty="0" smtClean="0"/>
              <a:t>Kafka</a:t>
            </a:r>
            <a:r>
              <a:rPr lang="fr-FR" dirty="0" smtClean="0"/>
              <a:t> </a:t>
            </a:r>
            <a:r>
              <a:rPr lang="fr-FR" dirty="0"/>
              <a:t>inclut </a:t>
            </a:r>
            <a:r>
              <a:rPr lang="fr-FR" dirty="0" smtClean="0"/>
              <a:t>des (dé)</a:t>
            </a:r>
            <a:r>
              <a:rPr lang="fr-FR" dirty="0" err="1" smtClean="0"/>
              <a:t>sérialiseurs</a:t>
            </a:r>
            <a:r>
              <a:rPr lang="fr-FR" dirty="0" smtClean="0"/>
              <a:t> pour les types primitifs </a:t>
            </a:r>
            <a:r>
              <a:rPr lang="fr-FR" i="1" dirty="0" smtClean="0"/>
              <a:t>string</a:t>
            </a:r>
            <a:r>
              <a:rPr lang="fr-FR" dirty="0" smtClean="0"/>
              <a:t>, </a:t>
            </a:r>
            <a:r>
              <a:rPr lang="fr-FR" i="1" dirty="0" err="1" smtClean="0"/>
              <a:t>integer</a:t>
            </a:r>
            <a:r>
              <a:rPr lang="fr-FR" dirty="0" smtClean="0"/>
              <a:t> etc. par défaut :</a:t>
            </a:r>
          </a:p>
          <a:p>
            <a:pPr marL="800280" lvl="1" indent="-457200"/>
            <a:endParaRPr lang="fr-FR" dirty="0"/>
          </a:p>
          <a:p>
            <a:pPr lvl="0"/>
            <a:r>
              <a:rPr lang="fr-FR" dirty="0"/>
              <a:t>Pour des objets du domaine, il faut implémenter ses propres </a:t>
            </a:r>
            <a:r>
              <a:rPr lang="fr-FR" dirty="0" err="1"/>
              <a:t>sérialiseurs</a:t>
            </a:r>
            <a:r>
              <a:rPr lang="fr-FR" dirty="0"/>
              <a:t>/</a:t>
            </a:r>
            <a:r>
              <a:rPr lang="fr-FR" dirty="0" err="1"/>
              <a:t>désérialiseurs</a:t>
            </a:r>
            <a:r>
              <a:rPr lang="fr-FR" dirty="0"/>
              <a:t> en s’appuyant sur des </a:t>
            </a:r>
            <a:r>
              <a:rPr lang="fr-FR" dirty="0" smtClean="0"/>
              <a:t>formats </a:t>
            </a:r>
            <a:r>
              <a:rPr lang="fr-FR" dirty="0"/>
              <a:t>comme </a:t>
            </a:r>
            <a:r>
              <a:rPr lang="fr-FR" i="1" dirty="0" err="1"/>
              <a:t>Avro</a:t>
            </a:r>
            <a:r>
              <a:rPr lang="fr-FR" dirty="0" smtClean="0"/>
              <a:t>, </a:t>
            </a:r>
            <a:r>
              <a:rPr lang="fr-FR" i="1" dirty="0" err="1"/>
              <a:t>Protobuf</a:t>
            </a:r>
            <a:r>
              <a:rPr lang="fr-FR" dirty="0"/>
              <a:t> ou </a:t>
            </a:r>
            <a:r>
              <a:rPr lang="fr-FR" i="1" dirty="0" smtClean="0"/>
              <a:t>JSON</a:t>
            </a:r>
            <a:endParaRPr lang="fr-FR" i="1" dirty="0"/>
          </a:p>
          <a:p>
            <a:pPr lvl="0"/>
            <a:endParaRPr lang="fr-FR" dirty="0"/>
          </a:p>
          <a:p>
            <a:pPr lvl="0"/>
            <a:r>
              <a:rPr lang="fr-FR" dirty="0" smtClean="0"/>
              <a:t>Certains </a:t>
            </a:r>
            <a:r>
              <a:rPr lang="fr-FR" dirty="0" err="1" smtClean="0"/>
              <a:t>sérialiseurs</a:t>
            </a:r>
            <a:r>
              <a:rPr lang="fr-FR" dirty="0" smtClean="0"/>
              <a:t> permettent </a:t>
            </a:r>
            <a:r>
              <a:rPr lang="fr-FR" dirty="0"/>
              <a:t>une gestion fine des </a:t>
            </a:r>
            <a:r>
              <a:rPr lang="fr-FR" dirty="0" smtClean="0"/>
              <a:t>évolutions des formats </a:t>
            </a:r>
            <a:r>
              <a:rPr lang="fr-FR" dirty="0"/>
              <a:t>de </a:t>
            </a:r>
            <a:r>
              <a:rPr lang="fr-FR" dirty="0" smtClean="0"/>
              <a:t>messages </a:t>
            </a:r>
            <a:r>
              <a:rPr lang="fr-FR" dirty="0"/>
              <a:t>via les </a:t>
            </a:r>
            <a:r>
              <a:rPr lang="fr-FR" b="1" i="1" dirty="0" err="1">
                <a:solidFill>
                  <a:srgbClr val="2A6099"/>
                </a:solidFill>
              </a:rPr>
              <a:t>Schema</a:t>
            </a:r>
            <a:r>
              <a:rPr lang="fr-FR" i="1" dirty="0"/>
              <a:t> </a:t>
            </a:r>
            <a:r>
              <a:rPr lang="fr-FR" b="1" i="1" dirty="0" err="1">
                <a:solidFill>
                  <a:srgbClr val="2A6099"/>
                </a:solidFill>
              </a:rPr>
              <a:t>Registry</a:t>
            </a:r>
            <a:endParaRPr lang="fr-FR" b="1" i="1" dirty="0">
              <a:solidFill>
                <a:srgbClr val="2A6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err="1"/>
              <a:t>sérialiseur</a:t>
            </a:r>
            <a:r>
              <a:rPr lang="fr-FR" dirty="0"/>
              <a:t> </a:t>
            </a:r>
            <a:r>
              <a:rPr lang="fr-FR" dirty="0" smtClean="0"/>
              <a:t>custom s’appuyant </a:t>
            </a:r>
            <a:r>
              <a:rPr lang="fr-FR" dirty="0"/>
              <a:t>sur </a:t>
            </a:r>
            <a:r>
              <a:rPr lang="fr-FR" dirty="0" err="1" smtClean="0"/>
              <a:t>Json</a:t>
            </a:r>
            <a:endParaRPr lang="fr-FR" dirty="0"/>
          </a:p>
        </p:txBody>
      </p:sp>
      <p:sp>
        <p:nvSpPr>
          <p:cNvPr id="3" name="Espace réservé du texte 2"/>
          <p:cNvSpPr txBox="1">
            <a:spLocks noGrp="1"/>
          </p:cNvSpPr>
          <p:nvPr>
            <p:ph type="body" idx="4294967295"/>
          </p:nvPr>
        </p:nvSpPr>
        <p:spPr>
          <a:xfrm>
            <a:off x="1084165" y="2273455"/>
            <a:ext cx="8459640" cy="4384800"/>
          </a:xfrm>
        </p:spPr>
        <p:txBody>
          <a:bodyPr vert="horz">
            <a:normAutofit fontScale="47500" lnSpcReduction="20000"/>
          </a:bodyPr>
          <a:lstStyle/>
          <a:p>
            <a:pPr lvl="0">
              <a:lnSpc>
                <a:spcPct val="100000"/>
              </a:lnSpc>
              <a:spcAft>
                <a:spcPts val="283"/>
              </a:spcAft>
            </a:pPr>
            <a:r>
              <a:rPr lang="fr-FR" dirty="0">
                <a:latin typeface="Courier New" panose="02070309020205020404" pitchFamily="49" charset="0"/>
                <a:cs typeface="Courier New" panose="02070309020205020404" pitchFamily="49" charset="0"/>
              </a:rPr>
              <a:t>public class </a:t>
            </a:r>
            <a:r>
              <a:rPr lang="fr-FR" dirty="0" err="1">
                <a:latin typeface="Courier New" panose="02070309020205020404" pitchFamily="49" charset="0"/>
                <a:cs typeface="Courier New" panose="02070309020205020404" pitchFamily="49" charset="0"/>
              </a:rPr>
              <a:t>CustomSerializer</a:t>
            </a:r>
            <a:r>
              <a:rPr lang="fr-FR" dirty="0">
                <a:latin typeface="Courier New" panose="02070309020205020404" pitchFamily="49" charset="0"/>
                <a:cs typeface="Courier New" panose="02070309020205020404" pitchFamily="49" charset="0"/>
              </a:rPr>
              <a:t>&lt;T&gt; : </a:t>
            </a:r>
            <a:r>
              <a:rPr lang="fr-FR" dirty="0" err="1">
                <a:latin typeface="Courier New" panose="02070309020205020404" pitchFamily="49" charset="0"/>
                <a:cs typeface="Courier New" panose="02070309020205020404" pitchFamily="49" charset="0"/>
              </a:rPr>
              <a:t>ISerializer</a:t>
            </a:r>
            <a:r>
              <a:rPr lang="fr-FR" dirty="0">
                <a:latin typeface="Courier New" panose="02070309020205020404" pitchFamily="49" charset="0"/>
                <a:cs typeface="Courier New" panose="02070309020205020404" pitchFamily="49" charset="0"/>
              </a:rPr>
              <a:t>&lt;T&gt;</a:t>
            </a: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public byte[] </a:t>
            </a:r>
            <a:r>
              <a:rPr lang="fr-FR" dirty="0" err="1">
                <a:latin typeface="Courier New" panose="02070309020205020404" pitchFamily="49" charset="0"/>
                <a:cs typeface="Courier New" panose="02070309020205020404" pitchFamily="49" charset="0"/>
              </a:rPr>
              <a:t>Serialize</a:t>
            </a:r>
            <a:r>
              <a:rPr lang="fr-FR" dirty="0">
                <a:latin typeface="Courier New" panose="02070309020205020404" pitchFamily="49" charset="0"/>
                <a:cs typeface="Courier New" panose="02070309020205020404" pitchFamily="49" charset="0"/>
              </a:rPr>
              <a:t>(T data, </a:t>
            </a:r>
            <a:r>
              <a:rPr lang="fr-FR" dirty="0" err="1">
                <a:latin typeface="Courier New" panose="02070309020205020404" pitchFamily="49" charset="0"/>
                <a:cs typeface="Courier New" panose="02070309020205020404" pitchFamily="49" charset="0"/>
              </a:rPr>
              <a:t>SerializationContext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context</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a:latin typeface="Courier New" panose="02070309020205020404" pitchFamily="49" charset="0"/>
                <a:cs typeface="Courier New" panose="02070309020205020404" pitchFamily="49" charset="0"/>
              </a:rPr>
              <a:t>        if (data == </a:t>
            </a:r>
            <a:r>
              <a:rPr lang="fr-FR" dirty="0" err="1">
                <a:latin typeface="Courier New" panose="02070309020205020404" pitchFamily="49" charset="0"/>
                <a:cs typeface="Courier New" panose="02070309020205020404" pitchFamily="49" charset="0"/>
              </a:rPr>
              <a:t>null</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a:t>
            </a:r>
            <a:r>
              <a:rPr lang="fr-FR" dirty="0" err="1">
                <a:latin typeface="Courier New" panose="02070309020205020404" pitchFamily="49" charset="0"/>
                <a:cs typeface="Courier New" panose="02070309020205020404" pitchFamily="49" charset="0"/>
              </a:rPr>
              <a:t>Array.Empty</a:t>
            </a:r>
            <a:r>
              <a:rPr lang="fr-FR" dirty="0">
                <a:latin typeface="Courier New" panose="02070309020205020404" pitchFamily="49" charset="0"/>
                <a:cs typeface="Courier New" panose="02070309020205020404" pitchFamily="49" charset="0"/>
              </a:rPr>
              <a:t>&lt;byte&gt;();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        // Sérialiser l'objet en JSON</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JsonSerializer.SerializeToUtf8Bytes(data);</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a:t>
            </a:r>
            <a:r>
              <a:rPr lang="fr-FR" dirty="0" smtClean="0">
                <a:latin typeface="Courier New" panose="02070309020205020404" pitchFamily="49" charset="0"/>
                <a:cs typeface="Courier New" panose="02070309020205020404" pitchFamily="49" charset="0"/>
              </a:rPr>
              <a:t>localhost:9092"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en-US" dirty="0" err="1">
                <a:latin typeface="Courier New" panose="02070309020205020404" pitchFamily="49" charset="0"/>
                <a:cs typeface="Courier New" panose="02070309020205020404" pitchFamily="49" charset="0"/>
              </a:rPr>
              <a:t>var</a:t>
            </a:r>
            <a:r>
              <a:rPr lang="en-US" dirty="0"/>
              <a:t> </a:t>
            </a:r>
            <a:r>
              <a:rPr lang="en-US" dirty="0">
                <a:latin typeface="Courier New" panose="02070309020205020404" pitchFamily="49" charset="0"/>
                <a:cs typeface="Courier New" panose="02070309020205020404" pitchFamily="49" charset="0"/>
              </a:rPr>
              <a:t>producer</a:t>
            </a:r>
            <a:r>
              <a:rPr lang="en-US" dirty="0"/>
              <a:t> </a:t>
            </a: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ProducerBuilder</a:t>
            </a:r>
            <a:r>
              <a:rPr lang="en-US" dirty="0">
                <a:latin typeface="Courier New" panose="02070309020205020404" pitchFamily="49" charset="0"/>
                <a:cs typeface="Courier New" panose="02070309020205020404" pitchFamily="49" charset="0"/>
              </a:rPr>
              <a:t>&lt;long, Position&gt;(_</a:t>
            </a:r>
            <a:r>
              <a:rPr lang="en-US" dirty="0" err="1">
                <a:latin typeface="Courier New" panose="02070309020205020404" pitchFamily="49" charset="0"/>
                <a:cs typeface="Courier New" panose="02070309020205020404" pitchFamily="49" charset="0"/>
              </a:rPr>
              <a:t>config</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SetValueSerializer</a:t>
            </a:r>
            <a:r>
              <a:rPr lang="en-US" dirty="0" smtClean="0">
                <a:latin typeface="Courier New" panose="02070309020205020404" pitchFamily="49" charset="0"/>
                <a:cs typeface="Courier New" panose="02070309020205020404" pitchFamily="49" charset="0"/>
              </a:rPr>
              <a:t>(</a:t>
            </a:r>
            <a:r>
              <a:rPr lang="en-US" b="1" dirty="0" smtClean="0">
                <a:solidFill>
                  <a:srgbClr val="002060"/>
                </a:solidFill>
                <a:latin typeface="Courier New" panose="02070309020205020404" pitchFamily="49" charset="0"/>
                <a:cs typeface="Courier New" panose="02070309020205020404" pitchFamily="49" charset="0"/>
              </a:rPr>
              <a:t>new </a:t>
            </a:r>
            <a:r>
              <a:rPr lang="en-US" b="1" dirty="0" err="1" smtClean="0">
                <a:solidFill>
                  <a:srgbClr val="002060"/>
                </a:solidFill>
                <a:latin typeface="Courier New" panose="02070309020205020404" pitchFamily="49" charset="0"/>
                <a:cs typeface="Courier New" panose="02070309020205020404" pitchFamily="49" charset="0"/>
              </a:rPr>
              <a:t>CustomSerializer</a:t>
            </a:r>
            <a:r>
              <a:rPr lang="en-US" b="1" dirty="0" smtClean="0">
                <a:solidFill>
                  <a:srgbClr val="002060"/>
                </a:solidFill>
                <a:latin typeface="Courier New" panose="02070309020205020404" pitchFamily="49" charset="0"/>
                <a:cs typeface="Courier New" panose="02070309020205020404" pitchFamily="49" charset="0"/>
              </a:rPr>
              <a:t>&lt;</a:t>
            </a:r>
            <a:r>
              <a:rPr lang="en-US" b="1" dirty="0" err="1" smtClean="0">
                <a:solidFill>
                  <a:srgbClr val="002060"/>
                </a:solidFill>
                <a:latin typeface="Courier New" panose="02070309020205020404" pitchFamily="49" charset="0"/>
                <a:cs typeface="Courier New" panose="02070309020205020404" pitchFamily="49" charset="0"/>
              </a:rPr>
              <a:t>CustomType</a:t>
            </a:r>
            <a:r>
              <a:rPr lang="en-US" b="1" dirty="0" smtClean="0">
                <a:solidFill>
                  <a:srgbClr val="002060"/>
                </a:solidFill>
                <a:latin typeface="Courier New" panose="02070309020205020404" pitchFamily="49" charset="0"/>
                <a:cs typeface="Courier New" panose="02070309020205020404" pitchFamily="49" charset="0"/>
              </a:rPr>
              <a:t>&gt;()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Build</a:t>
            </a:r>
            <a:r>
              <a:rPr lang="en-US" dirty="0" smtClean="0">
                <a:latin typeface="Courier New" panose="02070309020205020404" pitchFamily="49" charset="0"/>
                <a:cs typeface="Courier New" panose="02070309020205020404" pitchFamily="49" charset="0"/>
              </a:rPr>
              <a:t>()</a:t>
            </a:r>
            <a:endParaRPr lang="fr-FR" dirty="0">
              <a:latin typeface="Courier New" panose="02070309020205020404" pitchFamily="49" charset="0"/>
              <a:cs typeface="Courier New" panose="02070309020205020404" pitchFamily="49" charset="0"/>
            </a:endParaRPr>
          </a:p>
        </p:txBody>
      </p:sp>
      <p:sp>
        <p:nvSpPr>
          <p:cNvPr id="4" name="ZoneTexte 3"/>
          <p:cNvSpPr txBox="1"/>
          <p:nvPr/>
        </p:nvSpPr>
        <p:spPr>
          <a:xfrm>
            <a:off x="576720" y="6983999"/>
            <a:ext cx="32652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2 : Producer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fiabilité</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70000" lnSpcReduction="20000"/>
          </a:bodyPr>
          <a:lstStyle/>
          <a:p>
            <a:pPr lvl="0"/>
            <a:r>
              <a:rPr lang="fr-FR"/>
              <a:t>Certains paramètres ont un impact significatif sur l'utilisation de la mémoire, les performances et la fiabilité des producteurs.</a:t>
            </a:r>
          </a:p>
          <a:p>
            <a:pPr lvl="0"/>
            <a:r>
              <a:rPr lang="fr-FR"/>
              <a:t>Fiabilité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acks</a:t>
            </a:r>
            <a:r>
              <a:rPr lang="fr-FR" sz="3200">
                <a:solidFill>
                  <a:srgbClr val="000000"/>
                </a:solidFill>
                <a:latin typeface="Tahoma" pitchFamily="34"/>
                <a:cs typeface="Lucida Sans Unicode" pitchFamily="34"/>
              </a:rPr>
              <a:t> : contrôle le nombre de réplicas qui doivent recevoir l'enregistrement avant que le producteur puisse considérer l'écriture comme réussie</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retries : </a:t>
            </a:r>
            <a:r>
              <a:rPr lang="fr-FR" sz="3200">
                <a:solidFill>
                  <a:srgbClr val="000000"/>
                </a:solidFill>
                <a:latin typeface="Tahoma" pitchFamily="34"/>
                <a:cs typeface="Lucida Sans Unicode" pitchFamily="34"/>
              </a:rPr>
              <a:t>Si l’erreur renvoyée est de type Retriable, le nombre de tentative de renvoi. Si &gt; 0 possibilité d’envoi en doublon</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max.in.flight.requests.per.connection</a:t>
            </a:r>
            <a:r>
              <a:rPr lang="fr-FR" sz="3200">
                <a:solidFill>
                  <a:srgbClr val="000000"/>
                </a:solidFill>
                <a:latin typeface="Tahoma" pitchFamily="34"/>
                <a:cs typeface="Lucida Sans Unicode" pitchFamily="34"/>
              </a:rPr>
              <a:t> : Maximum de message en cours de transmission (sans réponse obtenu)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enable.idempotence</a:t>
            </a:r>
            <a:r>
              <a:rPr lang="fr-FR" sz="3200">
                <a:solidFill>
                  <a:srgbClr val="000000"/>
                </a:solidFill>
                <a:latin typeface="Tahoma" pitchFamily="34"/>
                <a:cs typeface="Lucida Sans Unicode" pitchFamily="34"/>
              </a:rPr>
              <a:t> : Livraison unique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transactional.id : </a:t>
            </a:r>
            <a:r>
              <a:rPr lang="fr-FR" sz="3200">
                <a:solidFill>
                  <a:srgbClr val="000000"/>
                </a:solidFill>
                <a:latin typeface="Tahoma" pitchFamily="34"/>
                <a:cs typeface="Lucida Sans Unicode" pitchFamily="34"/>
              </a:rPr>
              <a:t>Mode</a:t>
            </a:r>
            <a:r>
              <a:rPr lang="fr-FR" sz="3200" b="1" i="1">
                <a:solidFill>
                  <a:srgbClr val="0D1F63"/>
                </a:solidFill>
                <a:latin typeface="Tahoma" pitchFamily="34"/>
                <a:cs typeface="Lucida Sans Unicode" pitchFamily="34"/>
              </a:rPr>
              <a:t> </a:t>
            </a:r>
            <a:r>
              <a:rPr lang="fr-FR" sz="3200">
                <a:solidFill>
                  <a:srgbClr val="000000"/>
                </a:solidFill>
                <a:latin typeface="Tahoma" pitchFamily="34"/>
                <a:cs typeface="Lucida Sans Unicode" pitchFamily="34"/>
              </a:rPr>
              <a:t>transactionnel</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performance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55000" lnSpcReduction="20000"/>
          </a:bodyPr>
          <a:lstStyle/>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batch.size</a:t>
            </a:r>
            <a:r>
              <a:rPr lang="fr-FR" sz="3200" dirty="0">
                <a:solidFill>
                  <a:srgbClr val="000000"/>
                </a:solidFill>
                <a:latin typeface="Tahoma" pitchFamily="34"/>
                <a:cs typeface="Lucida Sans Unicode" pitchFamily="34"/>
              </a:rPr>
              <a:t> : La taille du batch en mémoire pour envoyer les messages. Défaut 16ko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182F7C"/>
                </a:solidFill>
                <a:latin typeface="Tahoma" pitchFamily="34"/>
                <a:cs typeface="Lucida Sans Unicode" pitchFamily="34"/>
              </a:rPr>
              <a:t>linger.ms</a:t>
            </a:r>
            <a:r>
              <a:rPr lang="fr-FR" sz="3200" dirty="0">
                <a:solidFill>
                  <a:srgbClr val="000000"/>
                </a:solidFill>
                <a:latin typeface="Tahoma" pitchFamily="34"/>
                <a:cs typeface="Lucida Sans Unicode" pitchFamily="34"/>
              </a:rPr>
              <a:t> : la durée d'attente de messages supplémentaires avant d'envoyer le batch courant. Défaut 0ms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buffer.memory</a:t>
            </a:r>
            <a:r>
              <a:rPr lang="fr-FR" sz="3200" dirty="0">
                <a:solidFill>
                  <a:srgbClr val="000000"/>
                </a:solidFill>
                <a:latin typeface="Tahoma" pitchFamily="34"/>
                <a:cs typeface="Lucida Sans Unicode" pitchFamily="34"/>
              </a:rPr>
              <a:t> : Taille buffer pour stocker les messages que l’on ne peut pas envoyé. Défaut 32Mo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compression.type</a:t>
            </a:r>
            <a:r>
              <a:rPr lang="fr-FR" sz="3200" dirty="0">
                <a:solidFill>
                  <a:srgbClr val="000000"/>
                </a:solidFill>
                <a:latin typeface="Tahoma" pitchFamily="34"/>
                <a:cs typeface="Lucida Sans Unicode" pitchFamily="34"/>
              </a:rPr>
              <a:t> : Par défaut, les messages ne sont pas </a:t>
            </a:r>
            <a:r>
              <a:rPr lang="fr-FR" sz="3200" dirty="0" smtClean="0">
                <a:solidFill>
                  <a:srgbClr val="000000"/>
                </a:solidFill>
                <a:latin typeface="Tahoma" pitchFamily="34"/>
                <a:cs typeface="Lucida Sans Unicode" pitchFamily="34"/>
              </a:rPr>
              <a:t>compressés. Valeurs </a:t>
            </a:r>
            <a:r>
              <a:rPr lang="fr-FR" sz="3200" dirty="0">
                <a:solidFill>
                  <a:srgbClr val="000000"/>
                </a:solidFill>
                <a:latin typeface="Tahoma" pitchFamily="34"/>
                <a:cs typeface="Lucida Sans Unicode" pitchFamily="34"/>
              </a:rPr>
              <a:t>possibles : </a:t>
            </a:r>
            <a:r>
              <a:rPr lang="fr-FR" sz="3200" i="1" dirty="0" err="1">
                <a:solidFill>
                  <a:srgbClr val="000000"/>
                </a:solidFill>
                <a:latin typeface="Tahoma" pitchFamily="34"/>
                <a:cs typeface="Lucida Sans Unicode" pitchFamily="34"/>
              </a:rPr>
              <a:t>snappy</a:t>
            </a:r>
            <a:r>
              <a:rPr lang="fr-FR" sz="3200" dirty="0">
                <a:solidFill>
                  <a:srgbClr val="000000"/>
                </a:solidFill>
                <a:latin typeface="Tahoma" pitchFamily="34"/>
                <a:cs typeface="Lucida Sans Unicode" pitchFamily="34"/>
              </a:rPr>
              <a:t> , </a:t>
            </a:r>
            <a:r>
              <a:rPr lang="fr-FR" sz="3200" i="1" dirty="0" err="1">
                <a:solidFill>
                  <a:srgbClr val="000000"/>
                </a:solidFill>
                <a:latin typeface="Tahoma" pitchFamily="34"/>
                <a:cs typeface="Lucida Sans Unicode" pitchFamily="34"/>
              </a:rPr>
              <a:t>gzip</a:t>
            </a:r>
            <a:r>
              <a:rPr lang="fr-FR" sz="3200" dirty="0">
                <a:solidFill>
                  <a:srgbClr val="000000"/>
                </a:solidFill>
                <a:latin typeface="Tahoma" pitchFamily="34"/>
                <a:cs typeface="Lucida Sans Unicode" pitchFamily="34"/>
              </a:rPr>
              <a:t> , ou </a:t>
            </a:r>
            <a:r>
              <a:rPr lang="fr-FR" sz="3200" i="1" dirty="0" smtClean="0">
                <a:solidFill>
                  <a:srgbClr val="000000"/>
                </a:solidFill>
                <a:latin typeface="Tahoma" pitchFamily="34"/>
                <a:cs typeface="Lucida Sans Unicode" pitchFamily="34"/>
              </a:rPr>
              <a:t>lz4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request.timeout.ms</a:t>
            </a:r>
            <a:r>
              <a:rPr lang="fr-FR" sz="2800" dirty="0">
                <a:solidFill>
                  <a:srgbClr val="000000"/>
                </a:solidFill>
                <a:latin typeface="Tahoma" pitchFamily="34"/>
                <a:cs typeface="Lucida Sans Unicode" pitchFamily="34"/>
              </a:rPr>
              <a:t>, </a:t>
            </a:r>
            <a:r>
              <a:rPr lang="fr-FR" sz="3200" b="1" i="1" dirty="0">
                <a:solidFill>
                  <a:srgbClr val="182F7C"/>
                </a:solidFill>
                <a:latin typeface="Tahoma" pitchFamily="34"/>
                <a:cs typeface="Lucida Sans Unicode" pitchFamily="34"/>
              </a:rPr>
              <a:t>metadata.fetch.timeout.ms</a:t>
            </a:r>
            <a:r>
              <a:rPr lang="fr-FR" sz="2800" dirty="0">
                <a:solidFill>
                  <a:srgbClr val="000000"/>
                </a:solidFill>
                <a:latin typeface="Tahoma" pitchFamily="34"/>
                <a:cs typeface="Lucida Sans Unicode" pitchFamily="34"/>
              </a:rPr>
              <a:t> et </a:t>
            </a:r>
            <a:r>
              <a:rPr lang="fr-FR" sz="3200" b="1" i="1" dirty="0">
                <a:solidFill>
                  <a:srgbClr val="182F7C"/>
                </a:solidFill>
                <a:latin typeface="Tahoma" pitchFamily="34"/>
                <a:cs typeface="Lucida Sans Unicode" pitchFamily="34"/>
              </a:rPr>
              <a:t>timeout.ms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Timeouts pour la réception d’une réponse à un message, pour obtenir des </a:t>
            </a:r>
            <a:r>
              <a:rPr lang="fr-FR" sz="3200" dirty="0" err="1">
                <a:solidFill>
                  <a:srgbClr val="000000"/>
                </a:solidFill>
                <a:latin typeface="Tahoma" pitchFamily="34"/>
                <a:cs typeface="Lucida Sans Unicode" pitchFamily="34"/>
              </a:rPr>
              <a:t>méta-données</a:t>
            </a:r>
            <a:r>
              <a:rPr lang="fr-FR" sz="3200" dirty="0">
                <a:solidFill>
                  <a:srgbClr val="000000"/>
                </a:solidFill>
                <a:latin typeface="Tahoma" pitchFamily="34"/>
                <a:cs typeface="Lucida Sans Unicode" pitchFamily="34"/>
              </a:rPr>
              <a:t> (leader, etc..) pour obtenir le </a:t>
            </a:r>
            <a:r>
              <a:rPr lang="fr-FR" sz="3200" dirty="0" err="1">
                <a:solidFill>
                  <a:srgbClr val="000000"/>
                </a:solidFill>
                <a:latin typeface="Tahoma" pitchFamily="34"/>
                <a:cs typeface="Lucida Sans Unicode" pitchFamily="34"/>
              </a:rPr>
              <a:t>ack</a:t>
            </a:r>
            <a:r>
              <a:rPr lang="fr-FR" sz="3200" dirty="0">
                <a:solidFill>
                  <a:srgbClr val="000000"/>
                </a:solidFill>
                <a:latin typeface="Tahoma" pitchFamily="34"/>
                <a:cs typeface="Lucida Sans Unicode" pitchFamily="34"/>
              </a:rPr>
              <a:t> des </a:t>
            </a:r>
            <a:r>
              <a:rPr lang="fr-FR" sz="3200" dirty="0" smtClean="0">
                <a:solidFill>
                  <a:srgbClr val="000000"/>
                </a:solidFill>
                <a:latin typeface="Tahoma" pitchFamily="34"/>
                <a:cs typeface="Lucida Sans Unicode" pitchFamily="34"/>
              </a:rPr>
              <a:t>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max.block.ms</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Temps maximum d’attente pour la méthode </a:t>
            </a:r>
            <a:r>
              <a:rPr lang="fr-FR" sz="3200" i="1" dirty="0" err="1">
                <a:solidFill>
                  <a:srgbClr val="000000"/>
                </a:solidFill>
                <a:latin typeface="Tahoma" pitchFamily="34"/>
                <a:cs typeface="Lucida Sans Unicode" pitchFamily="34"/>
              </a:rPr>
              <a:t>send</a:t>
            </a:r>
            <a:r>
              <a:rPr lang="fr-FR" sz="3200" i="1" dirty="0" smtClean="0">
                <a:solidFill>
                  <a:srgbClr val="000000"/>
                </a:solidFill>
                <a:latin typeface="Tahoma" pitchFamily="34"/>
                <a:cs typeface="Lucida Sans Unicode" pitchFamily="34"/>
              </a:rPr>
              <a:t>()</a:t>
            </a:r>
            <a:r>
              <a:rPr lang="fr-FR" sz="3200" dirty="0" smtClean="0">
                <a:solidFill>
                  <a:srgbClr val="000000"/>
                </a:solidFill>
                <a:latin typeface="Tahoma" pitchFamily="34"/>
                <a:cs typeface="Lucida Sans Unicode" pitchFamily="34"/>
              </a:rPr>
              <a:t> dans </a:t>
            </a:r>
            <a:r>
              <a:rPr lang="fr-FR" sz="3200" dirty="0">
                <a:solidFill>
                  <a:srgbClr val="000000"/>
                </a:solidFill>
                <a:latin typeface="Tahoma" pitchFamily="34"/>
                <a:cs typeface="Lucida Sans Unicode" pitchFamily="34"/>
              </a:rPr>
              <a:t>le cas ou le buffer est </a:t>
            </a:r>
            <a:r>
              <a:rPr lang="fr-FR" sz="3200" dirty="0" smtClean="0">
                <a:solidFill>
                  <a:srgbClr val="000000"/>
                </a:solidFill>
                <a:latin typeface="Tahoma" pitchFamily="34"/>
                <a:cs typeface="Lucida Sans Unicode" pitchFamily="34"/>
              </a:rPr>
              <a:t>rempli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max.request.size</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Taille max d’un </a:t>
            </a:r>
            <a:r>
              <a:rPr lang="fr-FR" sz="3200" dirty="0" smtClean="0">
                <a:solidFill>
                  <a:srgbClr val="000000"/>
                </a:solidFill>
                <a:latin typeface="Tahoma" pitchFamily="34"/>
                <a:cs typeface="Lucida Sans Unicode" pitchFamily="34"/>
              </a:rPr>
              <a:t>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receive.buffer.bytes</a:t>
            </a:r>
            <a:r>
              <a:rPr lang="fr-FR" sz="3200" i="1" dirty="0" smtClean="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et </a:t>
            </a:r>
            <a:r>
              <a:rPr lang="fr-FR" sz="3200" b="1" i="1" dirty="0" err="1">
                <a:solidFill>
                  <a:srgbClr val="182F7C"/>
                </a:solidFill>
                <a:latin typeface="Tahoma" pitchFamily="34"/>
                <a:cs typeface="Lucida Sans Unicode" pitchFamily="34"/>
              </a:rPr>
              <a:t>send.buffer.bytes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 sur l’ordre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dirty="0"/>
              <a:t>En absence de </a:t>
            </a:r>
            <a:r>
              <a:rPr lang="fr-FR" dirty="0" err="1"/>
              <a:t>failure</a:t>
            </a:r>
            <a:r>
              <a:rPr lang="fr-FR" dirty="0"/>
              <a:t>,</a:t>
            </a:r>
            <a:r>
              <a:rPr lang="fr-FR" i="1" dirty="0"/>
              <a:t> Kafka</a:t>
            </a:r>
            <a:r>
              <a:rPr lang="fr-FR" dirty="0"/>
              <a:t> préserve l'ordre des messages au sein d'une partition.</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des messages ont été envoyés par le producteur dans un ordre spécifique, le broker les écrit sur une partition dans cet ordre et tous les consommateurs les liront dans cet ordre …</a:t>
            </a:r>
          </a:p>
          <a:p>
            <a:pPr lvl="0"/>
            <a:endParaRPr lang="fr-FR" dirty="0"/>
          </a:p>
          <a:p>
            <a:pPr lvl="0"/>
            <a:r>
              <a:rPr lang="fr-FR" dirty="0"/>
              <a:t>En cas de </a:t>
            </a:r>
            <a:r>
              <a:rPr lang="fr-FR" dirty="0" err="1"/>
              <a:t>failure</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a:t>
            </a: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&gt; 1 .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Il se peut que lors d’un renvoi l’ordre initial soit inversé.</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Pour avoir une garantie sur l’ordre avec tolérance aux fautes, on configure </a:t>
            </a:r>
            <a:br>
              <a:rPr lang="fr-FR" sz="2800" dirty="0">
                <a:solidFill>
                  <a:srgbClr val="000000"/>
                </a:solidFill>
                <a:latin typeface="Tahoma" pitchFamily="34"/>
                <a:cs typeface="Lucida Sans Unicode" pitchFamily="34"/>
              </a:rPr>
            </a:b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=1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(au détriment du débit global)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b="1" dirty="0">
                <a:solidFill>
                  <a:srgbClr val="0D1F63"/>
                </a:solidFill>
              </a:rPr>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Confluent</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Créé en 2014 par </a:t>
            </a:r>
            <a:r>
              <a:rPr lang="fr-FR" i="1" dirty="0"/>
              <a:t>Jay </a:t>
            </a:r>
            <a:r>
              <a:rPr lang="fr-FR" i="1" dirty="0" err="1"/>
              <a:t>Kreps</a:t>
            </a:r>
            <a:r>
              <a:rPr lang="fr-FR" i="1" dirty="0"/>
              <a:t>, </a:t>
            </a:r>
            <a:r>
              <a:rPr lang="fr-FR" i="1" dirty="0" err="1"/>
              <a:t>Neha</a:t>
            </a:r>
            <a:r>
              <a:rPr lang="fr-FR" i="1" dirty="0"/>
              <a:t> </a:t>
            </a:r>
            <a:r>
              <a:rPr lang="fr-FR" i="1" dirty="0" err="1"/>
              <a:t>Narkhede</a:t>
            </a:r>
            <a:r>
              <a:rPr lang="fr-FR" dirty="0"/>
              <a:t>, et </a:t>
            </a:r>
            <a:r>
              <a:rPr lang="fr-FR" i="1" dirty="0"/>
              <a:t>Jun Rao</a:t>
            </a:r>
          </a:p>
          <a:p>
            <a:pPr lvl="0"/>
            <a:r>
              <a:rPr lang="fr-FR" dirty="0"/>
              <a:t>Mainteneur principal </a:t>
            </a:r>
            <a:r>
              <a:rPr lang="fr-FR" dirty="0" smtClean="0"/>
              <a:t>d’Apache Kafka, fournit :</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Une </a:t>
            </a:r>
            <a:r>
              <a:rPr lang="fr-FR" sz="3200" dirty="0">
                <a:solidFill>
                  <a:srgbClr val="000000"/>
                </a:solidFill>
                <a:latin typeface="Tahoma" pitchFamily="34"/>
                <a:cs typeface="Lucida Sans Unicode" pitchFamily="34"/>
              </a:rPr>
              <a:t>distribution de </a:t>
            </a:r>
            <a:r>
              <a:rPr lang="fr-FR" sz="3200" dirty="0" smtClean="0">
                <a:solidFill>
                  <a:srgbClr val="000000"/>
                </a:solidFill>
                <a:latin typeface="Tahoma" pitchFamily="34"/>
                <a:cs typeface="Lucida Sans Unicode" pitchFamily="34"/>
              </a:rPr>
              <a:t>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Des librairies clientes dans de nombreux langages</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Fonctionnalités commerciales </a:t>
            </a:r>
            <a:r>
              <a:rPr lang="fr-FR" sz="3200" dirty="0" smtClean="0">
                <a:solidFill>
                  <a:srgbClr val="000000"/>
                </a:solidFill>
                <a:latin typeface="Tahoma" pitchFamily="34"/>
                <a:cs typeface="Lucida Sans Unicode" pitchFamily="34"/>
              </a:rPr>
              <a:t>additionnelles : Interface d’administration, cloud</a:t>
            </a:r>
            <a:endParaRPr lang="fr-FR" sz="3200" dirty="0">
              <a:solidFill>
                <a:srgbClr val="000000"/>
              </a:solidFill>
              <a:latin typeface="Tahoma" pitchFamily="34"/>
              <a:cs typeface="Lucida Sans Unicode" pitchFamily="34"/>
            </a:endParaRP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Les applications qui ont besoin de lire les données de Kafka utilisent un </a:t>
            </a:r>
            <a:r>
              <a:rPr lang="fr-FR" b="1" i="1" dirty="0" err="1" smtClean="0">
                <a:solidFill>
                  <a:srgbClr val="182F7C"/>
                </a:solidFill>
              </a:rPr>
              <a:t>IConsumer</a:t>
            </a:r>
            <a:r>
              <a:rPr lang="fr-FR" dirty="0" smtClean="0"/>
              <a:t> </a:t>
            </a:r>
            <a:r>
              <a:rPr lang="fr-FR" dirty="0"/>
              <a:t>pour s'abonner aux topics Kafka</a:t>
            </a:r>
          </a:p>
          <a:p>
            <a:pPr lvl="0"/>
            <a:endParaRPr lang="fr-FR" dirty="0"/>
          </a:p>
          <a:p>
            <a:pPr lvl="0"/>
            <a:r>
              <a:rPr lang="fr-FR" dirty="0"/>
              <a:t>Pour bien comprendre l’API, il faut comprendre la notion de groupe de consommateurs et leurs relations avec les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Groupes de consommateurs</a:t>
            </a:r>
          </a:p>
        </p:txBody>
      </p:sp>
      <p:sp>
        <p:nvSpPr>
          <p:cNvPr id="3" name="Espace réservé du texte 2"/>
          <p:cNvSpPr txBox="1">
            <a:spLocks noGrp="1"/>
          </p:cNvSpPr>
          <p:nvPr>
            <p:ph type="body" idx="4294967295"/>
          </p:nvPr>
        </p:nvSpPr>
        <p:spPr/>
        <p:txBody>
          <a:bodyPr vert="horz"/>
          <a:lstStyle/>
          <a:p>
            <a:pPr lvl="0"/>
            <a:r>
              <a:rPr lang="fr-FR" sz="2800"/>
              <a:t>Les consommateurs font généralement partie d'un </a:t>
            </a:r>
            <a:r>
              <a:rPr lang="fr-FR" sz="2800" b="1">
                <a:solidFill>
                  <a:srgbClr val="0D1F63"/>
                </a:solidFill>
              </a:rPr>
              <a:t>groupe de consommateurs</a:t>
            </a:r>
            <a:r>
              <a:rPr lang="fr-FR" sz="2800"/>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Chaque consommateur d’un groupe reçoit les messages d'un sous-ensemble différent des partitions du topic.</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04840" y="5328000"/>
            <a:ext cx="2747160" cy="193860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168000" y="5328000"/>
            <a:ext cx="2754719" cy="1944000"/>
          </a:xfrm>
          <a:prstGeom prst="rect">
            <a:avLst/>
          </a:prstGeom>
          <a:noFill/>
          <a:ln>
            <a:noFill/>
          </a:ln>
        </p:spPr>
      </p:pic>
      <p:pic>
        <p:nvPicPr>
          <p:cNvPr id="6" name="Image 5">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6552000" y="5328000"/>
            <a:ext cx="2709360" cy="2251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Rééquilibrage dynamique des consommateurs</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77500" lnSpcReduction="20000"/>
          </a:bodyPr>
          <a:lstStyle/>
          <a:p>
            <a:pPr lvl="0"/>
            <a:r>
              <a:rPr lang="fr-FR" dirty="0"/>
              <a:t>Lors de l’ajout d’un nouveau consommateur, celui-ci peut se faire affecter une partition </a:t>
            </a:r>
            <a:r>
              <a:rPr lang="fr-FR" dirty="0" smtClean="0"/>
              <a:t>précédemment assignée à un </a:t>
            </a:r>
            <a:r>
              <a:rPr lang="fr-FR" dirty="0"/>
              <a:t>autre consommateur du groupe.</a:t>
            </a:r>
          </a:p>
          <a:p>
            <a:pPr lvl="0"/>
            <a:r>
              <a:rPr lang="fr-FR" dirty="0"/>
              <a:t>Lors de l’arrêt d’un consommateur, la partition qui lui était assignée est réaffectée à un autre consommateur</a:t>
            </a:r>
          </a:p>
          <a:p>
            <a:pPr lvl="0"/>
            <a:r>
              <a:rPr lang="fr-FR" dirty="0"/>
              <a:t>Cette répartition dynamique offre la </a:t>
            </a:r>
            <a:r>
              <a:rPr lang="fr-FR" dirty="0" err="1"/>
              <a:t>scalabilité</a:t>
            </a:r>
            <a:r>
              <a:rPr lang="fr-FR" dirty="0"/>
              <a:t> et la tolérance aux défaillances mais n’est pas spécialement désirable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car durant le rééquilibrage les messages ne sont pas consommés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consommateurs si ils utilisent des caches sont obligés de les rafraîchir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Membership et détection de pannes</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a:t>Les consommateurs maintiennent leur appartenance à un groupe et leurs attributions de partitions en envoyant régulièrement des </a:t>
            </a:r>
            <a:r>
              <a:rPr lang="fr-FR" i="1"/>
              <a:t>heartbeat</a:t>
            </a:r>
            <a:r>
              <a:rPr lang="fr-FR"/>
              <a:t> à un broker coordinateur (qui peut être différent en fonction des groupes).</a:t>
            </a:r>
            <a:br>
              <a:rPr lang="fr-FR"/>
            </a:br>
            <a:endParaRPr lang="fr-FR"/>
          </a:p>
          <a:p>
            <a:pPr lvl="0"/>
            <a:r>
              <a:rPr lang="fr-FR" sz="2800">
                <a:latin typeface="Courier New" pitchFamily="49"/>
              </a:rPr>
              <a:t>kafka-consumer-groups.sh --bootstrap-server localhost:9092 --group sample --describe --state</a:t>
            </a:r>
          </a:p>
          <a:p>
            <a:pPr lvl="0"/>
            <a:endParaRPr lang="fr-FR"/>
          </a:p>
          <a:p>
            <a:pPr lvl="0"/>
            <a:r>
              <a:rPr lang="fr-FR"/>
              <a:t>Si un consommateur cesse d'envoyer des </a:t>
            </a:r>
            <a:r>
              <a:rPr lang="fr-FR" i="1"/>
              <a:t>heartbeats</a:t>
            </a:r>
            <a:r>
              <a:rPr lang="fr-FR"/>
              <a:t>, sa session expire et le coordinateur démarre une réaffectation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Création de </a:t>
            </a:r>
            <a:r>
              <a:rPr lang="fr-FR" i="1"/>
              <a:t>KafkaConsumer</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47500" lnSpcReduction="20000"/>
          </a:bodyPr>
          <a:lstStyle/>
          <a:p>
            <a:pPr lvl="0"/>
            <a:r>
              <a:rPr lang="fr-FR" dirty="0" smtClean="0"/>
              <a:t>La construction d’un </a:t>
            </a:r>
            <a:r>
              <a:rPr lang="fr-FR" b="1" i="1" dirty="0" err="1" smtClean="0">
                <a:solidFill>
                  <a:srgbClr val="0D1F63"/>
                </a:solidFill>
              </a:rPr>
              <a:t>IConsumer</a:t>
            </a:r>
            <a:r>
              <a:rPr lang="fr-FR" dirty="0" smtClean="0"/>
              <a:t> </a:t>
            </a:r>
            <a:r>
              <a:rPr lang="fr-FR" dirty="0"/>
              <a:t>est similaire à celle d’une </a:t>
            </a:r>
            <a:r>
              <a:rPr lang="fr-FR" i="1" dirty="0" err="1" smtClean="0"/>
              <a:t>IProducer</a:t>
            </a:r>
            <a:endParaRPr lang="fr-FR" i="1" dirty="0"/>
          </a:p>
          <a:p>
            <a:pPr lvl="0"/>
            <a:r>
              <a:rPr lang="en-US" dirty="0" err="1" smtClean="0"/>
              <a:t>Instancier</a:t>
            </a:r>
            <a:r>
              <a:rPr lang="en-US" dirty="0" smtClean="0"/>
              <a:t> </a:t>
            </a:r>
            <a:r>
              <a:rPr lang="en-US" dirty="0" err="1" smtClean="0"/>
              <a:t>une</a:t>
            </a:r>
            <a:r>
              <a:rPr lang="en-US" dirty="0" smtClean="0"/>
              <a:t> </a:t>
            </a:r>
            <a:r>
              <a:rPr lang="en-US" dirty="0" err="1" smtClean="0"/>
              <a:t>classe</a:t>
            </a:r>
            <a:r>
              <a:rPr lang="en-US" dirty="0" smtClean="0"/>
              <a:t> </a:t>
            </a:r>
            <a:r>
              <a:rPr lang="en-US" b="1" i="1" dirty="0" err="1">
                <a:solidFill>
                  <a:srgbClr val="0D1F63"/>
                </a:solidFill>
              </a:rPr>
              <a:t>ConsumerConfig</a:t>
            </a:r>
            <a:r>
              <a:rPr lang="en-US" dirty="0" smtClean="0"/>
              <a:t> et la </a:t>
            </a:r>
            <a:r>
              <a:rPr lang="en-US" dirty="0" err="1" smtClean="0"/>
              <a:t>fournir</a:t>
            </a:r>
            <a:r>
              <a:rPr lang="en-US" dirty="0" smtClean="0"/>
              <a:t> au </a:t>
            </a:r>
            <a:r>
              <a:rPr lang="en-US" b="1" i="1" dirty="0" err="1">
                <a:solidFill>
                  <a:srgbClr val="0D1F63"/>
                </a:solidFill>
              </a:rPr>
              <a:t>ConsumerBuilder</a:t>
            </a:r>
            <a:r>
              <a:rPr lang="en-US" dirty="0" smtClean="0"/>
              <a:t> :</a:t>
            </a:r>
            <a:endParaRPr lang="fr-FR" dirty="0" smtClean="0"/>
          </a:p>
          <a:p>
            <a:pPr lvl="0"/>
            <a:r>
              <a:rPr lang="fr-FR" dirty="0" smtClean="0"/>
              <a:t>Plusieurs </a:t>
            </a:r>
            <a:r>
              <a:rPr lang="fr-FR" dirty="0"/>
              <a:t>propriétés doivent être spécifiées </a:t>
            </a:r>
            <a:r>
              <a:rPr lang="fr-FR" dirty="0" smtClean="0"/>
              <a: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bootstrap.servers</a:t>
            </a:r>
            <a:endParaRPr lang="fr-FR" sz="3200" i="1"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smtClean="0">
                <a:solidFill>
                  <a:srgbClr val="000000"/>
                </a:solidFill>
                <a:latin typeface="Tahoma" pitchFamily="34"/>
                <a:cs typeface="Lucida Sans Unicode" pitchFamily="34"/>
              </a:rPr>
              <a:t>group.id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qui spécifie le groupe de </a:t>
            </a:r>
            <a:r>
              <a:rPr lang="fr-FR" sz="3200" dirty="0" smtClean="0">
                <a:solidFill>
                  <a:srgbClr val="000000"/>
                </a:solidFill>
                <a:latin typeface="Tahoma" pitchFamily="34"/>
                <a:cs typeface="Lucida Sans Unicode" pitchFamily="34"/>
              </a:rPr>
              <a:t>consommateur</a:t>
            </a:r>
            <a:endParaRPr lang="fr-FR" sz="3200" dirty="0">
              <a:solidFill>
                <a:srgbClr val="000000"/>
              </a:solidFill>
              <a:latin typeface="Tahoma" pitchFamily="34"/>
              <a:cs typeface="Lucida Sans Unicode" pitchFamily="34"/>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var config = new </a:t>
            </a:r>
            <a:r>
              <a:rPr lang="fr-FR" sz="3200" dirty="0" err="1">
                <a:solidFill>
                  <a:srgbClr val="000000"/>
                </a:solidFill>
                <a:latin typeface="Courier New" panose="02070309020205020404" pitchFamily="49" charset="0"/>
                <a:cs typeface="Courier New" panose="02070309020205020404" pitchFamily="49" charset="0"/>
              </a:rPr>
              <a:t>ConsumerConfig</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r>
              <a:rPr lang="fr-FR" sz="3200" dirty="0" err="1">
                <a:solidFill>
                  <a:srgbClr val="000000"/>
                </a:solidFill>
                <a:latin typeface="Courier New" panose="02070309020205020404" pitchFamily="49" charset="0"/>
                <a:cs typeface="Courier New" panose="02070309020205020404" pitchFamily="49" charset="0"/>
              </a:rPr>
              <a:t>BootstrapServers</a:t>
            </a:r>
            <a:r>
              <a:rPr lang="fr-FR" sz="3200" dirty="0">
                <a:solidFill>
                  <a:srgbClr val="000000"/>
                </a:solidFill>
                <a:latin typeface="Courier New" panose="02070309020205020404" pitchFamily="49" charset="0"/>
                <a:cs typeface="Courier New" panose="02070309020205020404" pitchFamily="49" charset="0"/>
              </a:rPr>
              <a:t> = "host1:9092,host2:9092",</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dirty="0">
                <a:solidFill>
                  <a:srgbClr val="002060"/>
                </a:solidFill>
                <a:latin typeface="Courier New" panose="02070309020205020404" pitchFamily="49" charset="0"/>
                <a:cs typeface="Courier New" panose="02070309020205020404" pitchFamily="49" charset="0"/>
              </a:rPr>
              <a:t>    </a:t>
            </a:r>
            <a:r>
              <a:rPr lang="fr-FR" sz="3200" b="1" dirty="0" err="1">
                <a:solidFill>
                  <a:srgbClr val="002060"/>
                </a:solidFill>
                <a:latin typeface="Courier New" panose="02070309020205020404" pitchFamily="49" charset="0"/>
                <a:cs typeface="Courier New" panose="02070309020205020404" pitchFamily="49" charset="0"/>
              </a:rPr>
              <a:t>GroupId</a:t>
            </a:r>
            <a:r>
              <a:rPr lang="fr-FR" sz="3200" b="1" dirty="0">
                <a:solidFill>
                  <a:srgbClr val="002060"/>
                </a:solidFill>
                <a:latin typeface="Courier New" panose="02070309020205020404" pitchFamily="49" charset="0"/>
                <a:cs typeface="Courier New" panose="02070309020205020404" pitchFamily="49" charset="0"/>
              </a:rPr>
              <a:t> = "</a:t>
            </a:r>
            <a:r>
              <a:rPr lang="fr-FR" sz="3200" b="1" dirty="0" err="1">
                <a:solidFill>
                  <a:srgbClr val="002060"/>
                </a:solidFill>
                <a:latin typeface="Courier New" panose="02070309020205020404" pitchFamily="49" charset="0"/>
                <a:cs typeface="Courier New" panose="02070309020205020404" pitchFamily="49" charset="0"/>
              </a:rPr>
              <a:t>foo</a:t>
            </a:r>
            <a:r>
              <a:rPr lang="fr-FR" sz="3200" b="1" dirty="0">
                <a:solidFill>
                  <a:srgbClr val="00206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Courier New" panose="02070309020205020404" pitchFamily="49" charset="0"/>
                <a:cs typeface="Courier New" panose="02070309020205020404" pitchFamily="49" charset="0"/>
              </a:rPr>
              <a:t>};</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err="1">
                <a:solidFill>
                  <a:srgbClr val="000000"/>
                </a:solidFill>
                <a:latin typeface="Courier New" panose="02070309020205020404" pitchFamily="49" charset="0"/>
                <a:cs typeface="Courier New" panose="02070309020205020404" pitchFamily="49" charset="0"/>
              </a:rPr>
              <a:t>using</a:t>
            </a:r>
            <a:r>
              <a:rPr lang="fr-FR" sz="3200" dirty="0">
                <a:solidFill>
                  <a:srgbClr val="000000"/>
                </a:solidFill>
                <a:latin typeface="Courier New" panose="02070309020205020404" pitchFamily="49" charset="0"/>
                <a:cs typeface="Courier New" panose="02070309020205020404" pitchFamily="49" charset="0"/>
              </a:rPr>
              <a:t> (var consumer = new </a:t>
            </a:r>
            <a:r>
              <a:rPr lang="fr-FR" sz="3200" dirty="0" err="1">
                <a:solidFill>
                  <a:srgbClr val="000000"/>
                </a:solidFill>
                <a:latin typeface="Courier New" panose="02070309020205020404" pitchFamily="49" charset="0"/>
                <a:cs typeface="Courier New" panose="02070309020205020404" pitchFamily="49" charset="0"/>
              </a:rPr>
              <a:t>ConsumerBuilder</a:t>
            </a:r>
            <a:r>
              <a:rPr lang="fr-FR" sz="3200" dirty="0">
                <a:solidFill>
                  <a:srgbClr val="000000"/>
                </a:solidFill>
                <a:latin typeface="Courier New" panose="02070309020205020404" pitchFamily="49" charset="0"/>
                <a:cs typeface="Courier New" panose="02070309020205020404" pitchFamily="49" charset="0"/>
              </a:rPr>
              <a:t>&lt;Ignore, string&gt;(config).</a:t>
            </a:r>
            <a:r>
              <a:rPr lang="fr-FR" sz="3200" dirty="0" err="1">
                <a:solidFill>
                  <a:srgbClr val="000000"/>
                </a:solidFill>
                <a:latin typeface="Courier New" panose="02070309020205020404" pitchFamily="49" charset="0"/>
                <a:cs typeface="Courier New" panose="02070309020205020404" pitchFamily="49" charset="0"/>
              </a:rPr>
              <a:t>Build</a:t>
            </a: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Abonnement à un </a:t>
            </a:r>
            <a:r>
              <a:rPr lang="fr-FR" i="1"/>
              <a:t>topic</a:t>
            </a:r>
          </a:p>
        </p:txBody>
      </p:sp>
      <p:sp>
        <p:nvSpPr>
          <p:cNvPr id="3" name="Espace réservé du texte 2"/>
          <p:cNvSpPr txBox="1">
            <a:spLocks noGrp="1"/>
          </p:cNvSpPr>
          <p:nvPr>
            <p:ph type="body" idx="4294967295"/>
          </p:nvPr>
        </p:nvSpPr>
        <p:spPr/>
        <p:txBody>
          <a:bodyPr vert="horz"/>
          <a:lstStyle/>
          <a:p>
            <a:pPr lvl="0"/>
            <a:r>
              <a:rPr lang="fr-FR" dirty="0"/>
              <a:t>Après la création d’un consommateur, il faut souscrire à un </a:t>
            </a:r>
            <a:r>
              <a:rPr lang="fr-FR" i="1" dirty="0"/>
              <a:t>topic</a:t>
            </a:r>
          </a:p>
          <a:p>
            <a:pPr lvl="0"/>
            <a:r>
              <a:rPr lang="fr-FR" dirty="0"/>
              <a:t>La méthode </a:t>
            </a:r>
            <a:r>
              <a:rPr lang="fr-FR" b="1" i="1" dirty="0" err="1">
                <a:solidFill>
                  <a:srgbClr val="182F7C"/>
                </a:solidFill>
              </a:rPr>
              <a:t>S</a:t>
            </a:r>
            <a:r>
              <a:rPr lang="fr-FR" b="1" i="1" dirty="0" err="1" smtClean="0">
                <a:solidFill>
                  <a:srgbClr val="182F7C"/>
                </a:solidFill>
              </a:rPr>
              <a:t>ubscribe</a:t>
            </a:r>
            <a:r>
              <a:rPr lang="fr-FR" b="1" i="1" dirty="0">
                <a:solidFill>
                  <a:srgbClr val="182F7C"/>
                </a:solidFill>
              </a:rPr>
              <a:t>()</a:t>
            </a:r>
            <a:r>
              <a:rPr lang="fr-FR" dirty="0"/>
              <a:t> prend une liste de </a:t>
            </a:r>
            <a:r>
              <a:rPr lang="fr-FR" i="1" dirty="0"/>
              <a:t>topics</a:t>
            </a:r>
            <a:r>
              <a:rPr lang="fr-FR" dirty="0"/>
              <a:t> comme paramètre.</a:t>
            </a:r>
            <a:br>
              <a:rPr lang="fr-FR" dirty="0"/>
            </a:br>
            <a:r>
              <a:rPr lang="fr-FR" dirty="0"/>
              <a:t> Ex :</a:t>
            </a:r>
            <a:br>
              <a:rPr lang="fr-FR" dirty="0"/>
            </a:br>
            <a:r>
              <a:rPr lang="fr-FR" sz="1800" dirty="0" err="1" smtClean="0">
                <a:latin typeface="Courier new" pitchFamily="49"/>
              </a:rPr>
              <a:t>consumer.Subscribe</a:t>
            </a:r>
            <a:r>
              <a:rPr lang="fr-FR" sz="1800" dirty="0" smtClean="0">
                <a:latin typeface="Courier new" pitchFamily="49"/>
              </a:rPr>
              <a:t>("</a:t>
            </a:r>
            <a:r>
              <a:rPr lang="fr-FR" sz="1800" dirty="0" err="1" smtClean="0">
                <a:latin typeface="Courier new" pitchFamily="49"/>
              </a:rPr>
              <a:t>myTopic</a:t>
            </a:r>
            <a:r>
              <a:rPr lang="fr-FR" sz="1800" dirty="0" smtClean="0">
                <a:latin typeface="Courier new" pitchFamily="49"/>
              </a:rPr>
              <a:t>");</a:t>
            </a:r>
            <a:endParaRPr lang="fr-FR" sz="1800" dirty="0">
              <a:latin typeface="Courier new" pitchFamily="49"/>
            </a:endParaRPr>
          </a:p>
          <a:p>
            <a:pPr lvl="0"/>
            <a:r>
              <a:rPr lang="fr-FR" dirty="0"/>
              <a:t>Il est également possible d’utiliser </a:t>
            </a:r>
            <a:r>
              <a:rPr lang="fr-FR" i="1" dirty="0" err="1"/>
              <a:t>S</a:t>
            </a:r>
            <a:r>
              <a:rPr lang="fr-FR" i="1" dirty="0" err="1" smtClean="0"/>
              <a:t>ubscribe</a:t>
            </a:r>
            <a:r>
              <a:rPr lang="fr-FR" i="1" dirty="0"/>
              <a:t>()</a:t>
            </a:r>
            <a:r>
              <a:rPr lang="fr-FR" dirty="0"/>
              <a:t> avec une expression régulière</a:t>
            </a:r>
            <a:br>
              <a:rPr lang="fr-FR" dirty="0"/>
            </a:br>
            <a:r>
              <a:rPr lang="fr-FR" sz="1800" dirty="0" err="1" smtClean="0">
                <a:latin typeface="Courier new" pitchFamily="49"/>
              </a:rPr>
              <a:t>consumer.Subscribe</a:t>
            </a:r>
            <a:r>
              <a:rPr lang="fr-FR" sz="1800" dirty="0">
                <a:latin typeface="Courier new" pitchFamily="49"/>
              </a:rPr>
              <a:t>("test.*");</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Boucle de Polling</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77500" lnSpcReduction="20000"/>
          </a:bodyPr>
          <a:lstStyle/>
          <a:p>
            <a:pPr lvl="0"/>
            <a:r>
              <a:rPr lang="fr-FR" dirty="0"/>
              <a:t>Typiquement, les consommateurs </a:t>
            </a:r>
            <a:r>
              <a:rPr lang="fr-FR" dirty="0" smtClean="0"/>
              <a:t>appelle continuellement la méthode </a:t>
            </a:r>
            <a:r>
              <a:rPr lang="fr-FR" b="1" i="1" dirty="0">
                <a:solidFill>
                  <a:srgbClr val="0D1F63"/>
                </a:solidFill>
              </a:rPr>
              <a:t>Consume</a:t>
            </a:r>
            <a:r>
              <a:rPr lang="fr-FR" dirty="0" smtClean="0"/>
              <a:t>.</a:t>
            </a:r>
          </a:p>
          <a:p>
            <a:r>
              <a:rPr lang="en-US" dirty="0">
                <a:latin typeface="Tahoma" panose="020B0604030504040204" pitchFamily="34" charset="0"/>
                <a:ea typeface="Tahoma" panose="020B0604030504040204" pitchFamily="34" charset="0"/>
                <a:cs typeface="Tahoma" panose="020B0604030504040204" pitchFamily="34" charset="0"/>
              </a:rPr>
              <a:t>La </a:t>
            </a:r>
            <a:r>
              <a:rPr lang="en-US" dirty="0" err="1">
                <a:latin typeface="Tahoma" panose="020B0604030504040204" pitchFamily="34" charset="0"/>
                <a:ea typeface="Tahoma" panose="020B0604030504040204" pitchFamily="34" charset="0"/>
                <a:cs typeface="Tahoma" panose="020B0604030504040204" pitchFamily="34" charset="0"/>
              </a:rPr>
              <a:t>méthode</a:t>
            </a:r>
            <a:r>
              <a:rPr lang="en-US" dirty="0">
                <a:latin typeface="Tahoma" panose="020B0604030504040204" pitchFamily="34" charset="0"/>
                <a:ea typeface="Tahoma" panose="020B0604030504040204" pitchFamily="34" charset="0"/>
                <a:cs typeface="Tahoma" panose="020B0604030504040204" pitchFamily="34" charset="0"/>
              </a:rPr>
              <a:t> </a:t>
            </a:r>
            <a:r>
              <a:rPr lang="en-US" i="1" dirty="0">
                <a:latin typeface="Tahoma" panose="020B0604030504040204" pitchFamily="34" charset="0"/>
                <a:ea typeface="Tahoma" panose="020B0604030504040204" pitchFamily="34" charset="0"/>
                <a:cs typeface="Tahoma" panose="020B0604030504040204" pitchFamily="34" charset="0"/>
              </a:rPr>
              <a:t>Consume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les </a:t>
            </a:r>
            <a:r>
              <a:rPr lang="en-US" dirty="0" err="1">
                <a:latin typeface="Tahoma" panose="020B0604030504040204" pitchFamily="34" charset="0"/>
                <a:ea typeface="Tahoma" panose="020B0604030504040204" pitchFamily="34" charset="0"/>
                <a:cs typeface="Tahoma" panose="020B0604030504040204" pitchFamily="34" charset="0"/>
              </a:rPr>
              <a:t>enregistrements</a:t>
            </a:r>
            <a:r>
              <a:rPr lang="en-US" dirty="0">
                <a:latin typeface="Tahoma" panose="020B0604030504040204" pitchFamily="34" charset="0"/>
                <a:ea typeface="Tahoma" panose="020B0604030504040204" pitchFamily="34" charset="0"/>
                <a:cs typeface="Tahoma" panose="020B0604030504040204" pitchFamily="34" charset="0"/>
              </a:rPr>
              <a:t> un par un </a:t>
            </a:r>
            <a:r>
              <a:rPr lang="en-US" dirty="0" smtClean="0">
                <a:latin typeface="Tahoma" panose="020B0604030504040204" pitchFamily="34" charset="0"/>
                <a:ea typeface="Tahoma" panose="020B0604030504040204" pitchFamily="34" charset="0"/>
                <a:cs typeface="Tahoma" panose="020B0604030504040204" pitchFamily="34" charset="0"/>
              </a:rPr>
              <a:t>sous </a:t>
            </a:r>
            <a:r>
              <a:rPr lang="en-US" dirty="0" err="1" smtClean="0">
                <a:latin typeface="Tahoma" panose="020B0604030504040204" pitchFamily="34" charset="0"/>
                <a:ea typeface="Tahoma" panose="020B0604030504040204" pitchFamily="34" charset="0"/>
                <a:cs typeface="Tahoma" panose="020B0604030504040204" pitchFamily="34" charset="0"/>
              </a:rPr>
              <a:t>forme</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b="1" i="1" dirty="0" err="1" smtClean="0">
                <a:solidFill>
                  <a:srgbClr val="002060"/>
                </a:solidFill>
                <a:latin typeface="Tahoma" panose="020B0604030504040204" pitchFamily="34" charset="0"/>
                <a:ea typeface="Tahoma" panose="020B0604030504040204" pitchFamily="34" charset="0"/>
                <a:cs typeface="Tahoma" panose="020B0604030504040204" pitchFamily="34" charset="0"/>
              </a:rPr>
              <a:t>ConsumerResult</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mais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les messages </a:t>
            </a:r>
            <a:r>
              <a:rPr lang="en-US" dirty="0" err="1">
                <a:latin typeface="Tahoma" panose="020B0604030504040204" pitchFamily="34" charset="0"/>
                <a:ea typeface="Tahoma" panose="020B0604030504040204" pitchFamily="34" charset="0"/>
                <a:cs typeface="Tahoma" panose="020B0604030504040204" pitchFamily="34" charset="0"/>
              </a:rPr>
              <a:t>sont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fait </a:t>
            </a:r>
            <a:r>
              <a:rPr lang="en-US" dirty="0" err="1">
                <a:latin typeface="Tahoma" panose="020B0604030504040204" pitchFamily="34" charset="0"/>
                <a:ea typeface="Tahoma" panose="020B0604030504040204" pitchFamily="34" charset="0"/>
                <a:cs typeface="Tahoma" panose="020B0604030504040204" pitchFamily="34" charset="0"/>
              </a:rPr>
              <a:t>récupérés</a:t>
            </a:r>
            <a:r>
              <a:rPr lang="en-US" dirty="0">
                <a:latin typeface="Tahoma" panose="020B0604030504040204" pitchFamily="34" charset="0"/>
                <a:ea typeface="Tahoma" panose="020B0604030504040204" pitchFamily="34" charset="0"/>
                <a:cs typeface="Tahoma" panose="020B0604030504040204" pitchFamily="34" charset="0"/>
              </a:rPr>
              <a:t> par lots via des threads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background</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i="1" dirty="0" smtClean="0">
                <a:latin typeface="Tahoma" panose="020B0604030504040204" pitchFamily="34" charset="0"/>
                <a:ea typeface="Tahoma" panose="020B0604030504040204" pitchFamily="34" charset="0"/>
                <a:cs typeface="Tahoma" panose="020B0604030504040204" pitchFamily="34" charset="0"/>
              </a:rPr>
              <a:t>polling</a:t>
            </a:r>
            <a:r>
              <a:rPr lang="en-US" dirty="0" smtClean="0">
                <a:latin typeface="Tahoma" panose="020B0604030504040204" pitchFamily="34" charset="0"/>
                <a:ea typeface="Tahoma" panose="020B0604030504040204" pitchFamily="34" charset="0"/>
                <a:cs typeface="Tahoma" panose="020B0604030504040204" pitchFamily="34" charset="0"/>
              </a:rPr>
              <a:t>)</a:t>
            </a:r>
          </a:p>
          <a:p>
            <a:r>
              <a:rPr lang="en-US" dirty="0" err="1" smtClean="0">
                <a:latin typeface="Tahoma" panose="020B0604030504040204" pitchFamily="34" charset="0"/>
                <a:ea typeface="Tahoma" panose="020B0604030504040204" pitchFamily="34" charset="0"/>
                <a:cs typeface="Tahoma" panose="020B0604030504040204" pitchFamily="34" charset="0"/>
              </a:rPr>
              <a:t>Plusieurs</a:t>
            </a:r>
            <a:r>
              <a:rPr lang="en-US" dirty="0" smtClean="0">
                <a:latin typeface="Tahoma" panose="020B0604030504040204" pitchFamily="34" charset="0"/>
                <a:ea typeface="Tahoma" panose="020B0604030504040204" pitchFamily="34" charset="0"/>
                <a:cs typeface="Tahoma" panose="020B0604030504040204" pitchFamily="34" charset="0"/>
              </a:rPr>
              <a:t> signatures pour </a:t>
            </a:r>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dirty="0" smtClean="0">
                <a:latin typeface="Tahoma" panose="020B0604030504040204" pitchFamily="34" charset="0"/>
                <a:ea typeface="Tahoma" panose="020B0604030504040204" pitchFamily="34" charset="0"/>
                <a:cs typeface="Tahoma" panose="020B0604030504040204" pitchFamily="34" charset="0"/>
              </a:rPr>
              <a:t> :</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int</a:t>
            </a:r>
            <a:r>
              <a:rPr lang="en-US" i="1" dirty="0" smtClean="0">
                <a:latin typeface="Tahoma" panose="020B0604030504040204" pitchFamily="34" charset="0"/>
                <a:ea typeface="Tahoma" panose="020B0604030504040204" pitchFamily="34" charset="0"/>
                <a:cs typeface="Tahoma" panose="020B0604030504040204" pitchFamily="34" charset="0"/>
              </a:rPr>
              <a:t> timeout) </a:t>
            </a:r>
            <a:r>
              <a:rPr lang="en-US" i="1" dirty="0">
                <a:latin typeface="Tahoma" panose="020B0604030504040204" pitchFamily="34" charset="0"/>
                <a:ea typeface="Tahoma" panose="020B0604030504040204" pitchFamily="34" charset="0"/>
                <a:cs typeface="Tahoma" panose="020B0604030504040204" pitchFamily="34" charset="0"/>
              </a:rPr>
              <a:t>, Consume (Timespan timeout)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Bloque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jusqu’à</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ce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qu’il</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récupère</a:t>
            </a:r>
            <a:r>
              <a:rPr lang="en-US" dirty="0" smtClean="0">
                <a:latin typeface="Tahoma" panose="020B0604030504040204" pitchFamily="34" charset="0"/>
                <a:ea typeface="Tahoma" panose="020B0604030504040204" pitchFamily="34" charset="0"/>
                <a:cs typeface="Tahoma" panose="020B0604030504040204" pitchFamily="34" charset="0"/>
              </a:rPr>
              <a:t> un message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que le timeout expire</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CancellationToken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Bloque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jusqu’à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qu’il</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un message </a:t>
            </a:r>
            <a:r>
              <a:rPr lang="en-US" dirty="0" err="1">
                <a:latin typeface="Tahoma" panose="020B0604030504040204" pitchFamily="34" charset="0"/>
                <a:ea typeface="Tahoma" panose="020B0604030504040204" pitchFamily="34" charset="0"/>
                <a:cs typeface="Tahoma" panose="020B0604030504040204" pitchFamily="34" charset="0"/>
              </a:rPr>
              <a:t>ou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qu’un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ordre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d’annulation</a:t>
            </a:r>
            <a:r>
              <a:rPr lang="en-US" dirty="0" smtClean="0">
                <a:latin typeface="Tahoma" panose="020B0604030504040204" pitchFamily="34" charset="0"/>
                <a:ea typeface="Tahoma" panose="020B0604030504040204" pitchFamily="34" charset="0"/>
                <a:cs typeface="Tahoma" panose="020B0604030504040204" pitchFamily="34" charset="0"/>
              </a:rPr>
              <a:t> servient</a:t>
            </a:r>
            <a:endParaRPr lang="en-US" dirty="0">
              <a:latin typeface="Tahoma" panose="020B0604030504040204" pitchFamily="34" charset="0"/>
              <a:ea typeface="Tahoma" panose="020B0604030504040204" pitchFamily="34" charset="0"/>
              <a:cs typeface="Tahoma" panose="020B0604030504040204" pitchFamily="34" charset="0"/>
            </a:endParaRPr>
          </a:p>
          <a:p>
            <a:pPr lvl="2"/>
            <a:endParaRPr lang="fr-FR" dirty="0">
              <a:latin typeface="Tahoma" panose="020B0604030504040204" pitchFamily="34" charset="0"/>
              <a:ea typeface="Tahoma" panose="020B0604030504040204" pitchFamily="34" charset="0"/>
              <a:cs typeface="Tahoma" panose="020B0604030504040204" pitchFamily="34" charset="0"/>
            </a:endParaRPr>
          </a:p>
          <a:p>
            <a:pPr lvl="0"/>
            <a:r>
              <a:rPr lang="fr-FR" b="1" i="1" dirty="0" err="1" smtClean="0">
                <a:solidFill>
                  <a:srgbClr val="0D1F63"/>
                </a:solidFill>
              </a:rPr>
              <a:t>ConsumerResult</a:t>
            </a:r>
            <a:r>
              <a:rPr lang="fr-FR" dirty="0" smtClean="0"/>
              <a:t> encapsule</a:t>
            </a:r>
            <a:r>
              <a:rPr lang="fr-FR" dirty="0"/>
              <a:t> </a:t>
            </a:r>
            <a:r>
              <a:rPr lang="fr-FR" sz="3200" dirty="0" smtClean="0">
                <a:solidFill>
                  <a:srgbClr val="000000"/>
                </a:solidFill>
                <a:latin typeface="Tahoma" pitchFamily="34"/>
                <a:cs typeface="Lucida Sans Unicode" pitchFamily="34"/>
              </a:rPr>
              <a:t>le  message</a:t>
            </a:r>
            <a:r>
              <a:rPr lang="fr-FR" dirty="0" smtClean="0"/>
              <a:t>, </a:t>
            </a:r>
            <a:r>
              <a:rPr lang="fr-FR" dirty="0"/>
              <a:t>l</a:t>
            </a:r>
            <a:r>
              <a:rPr lang="fr-FR" sz="3200" dirty="0" smtClean="0">
                <a:solidFill>
                  <a:srgbClr val="000000"/>
                </a:solidFill>
                <a:latin typeface="Tahoma" pitchFamily="34"/>
                <a:cs typeface="Lucida Sans Unicode" pitchFamily="34"/>
              </a:rPr>
              <a:t>a partition, l’offset, le </a:t>
            </a:r>
            <a:r>
              <a:rPr lang="fr-FR" sz="3200" dirty="0" err="1">
                <a:solidFill>
                  <a:srgbClr val="000000"/>
                </a:solidFill>
                <a:latin typeface="Tahoma" pitchFamily="34"/>
                <a:cs typeface="Lucida Sans Unicode" pitchFamily="34"/>
              </a:rPr>
              <a:t>timestamp</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b="1" dirty="0" err="1">
                <a:solidFill>
                  <a:srgbClr val="002060"/>
                </a:solidFill>
                <a:latin typeface="Courier new" pitchFamily="49"/>
              </a:rPr>
              <a:t>using</a:t>
            </a:r>
            <a:r>
              <a:rPr lang="fr-FR" dirty="0">
                <a:latin typeface="Courier new" pitchFamily="49"/>
              </a:rPr>
              <a:t> (var consumer = new </a:t>
            </a:r>
            <a:r>
              <a:rPr lang="fr-FR" dirty="0" err="1">
                <a:latin typeface="Courier new" pitchFamily="49"/>
              </a:rPr>
              <a:t>ConsumerBuilder</a:t>
            </a:r>
            <a:r>
              <a:rPr lang="fr-FR" dirty="0">
                <a:latin typeface="Courier new" pitchFamily="49"/>
              </a:rPr>
              <a:t>&lt;Ignore, string&gt;(config).</a:t>
            </a:r>
            <a:r>
              <a:rPr lang="fr-FR" dirty="0" err="1">
                <a:latin typeface="Courier new" pitchFamily="49"/>
              </a:rPr>
              <a:t>Build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consumer.Subscribe</a:t>
            </a:r>
            <a:r>
              <a:rPr lang="fr-FR" b="1" dirty="0">
                <a:solidFill>
                  <a:srgbClr val="002060"/>
                </a:solidFill>
                <a:latin typeface="Courier new" pitchFamily="49"/>
              </a:rPr>
              <a:t>(topics);</a:t>
            </a:r>
          </a:p>
          <a:p>
            <a:pPr lvl="0">
              <a:lnSpc>
                <a:spcPct val="100000"/>
              </a:lnSpc>
              <a:spcAft>
                <a:spcPts val="283"/>
              </a:spcAft>
            </a:pPr>
            <a:r>
              <a:rPr lang="fr-FR" dirty="0" smtClean="0">
                <a:solidFill>
                  <a:srgbClr val="00B050"/>
                </a:solidFill>
                <a:latin typeface="Courier new" pitchFamily="49"/>
              </a:rPr>
              <a:t>    // </a:t>
            </a:r>
            <a:r>
              <a:rPr lang="fr-FR" dirty="0">
                <a:solidFill>
                  <a:srgbClr val="00B050"/>
                </a:solidFill>
                <a:latin typeface="Courier new" pitchFamily="49"/>
              </a:rPr>
              <a:t>Créez une source de </a:t>
            </a:r>
            <a:r>
              <a:rPr lang="fr-FR" dirty="0" err="1">
                <a:solidFill>
                  <a:srgbClr val="00B050"/>
                </a:solidFill>
                <a:latin typeface="Courier new" pitchFamily="49"/>
              </a:rPr>
              <a:t>token</a:t>
            </a:r>
            <a:r>
              <a:rPr lang="fr-FR" dirty="0">
                <a:solidFill>
                  <a:srgbClr val="00B050"/>
                </a:solidFill>
                <a:latin typeface="Courier new" pitchFamily="49"/>
              </a:rPr>
              <a:t> d'annulation</a:t>
            </a:r>
          </a:p>
          <a:p>
            <a:pPr lvl="0">
              <a:lnSpc>
                <a:spcPct val="100000"/>
              </a:lnSpc>
              <a:spcAft>
                <a:spcPts val="283"/>
              </a:spcAft>
            </a:pPr>
            <a:r>
              <a:rPr lang="fr-FR" dirty="0">
                <a:latin typeface="Courier new" pitchFamily="49"/>
              </a:rPr>
              <a:t>    </a:t>
            </a:r>
            <a:r>
              <a:rPr lang="fr-FR" dirty="0" smtClean="0">
                <a:latin typeface="Courier new" pitchFamily="49"/>
              </a:rPr>
              <a:t>var </a:t>
            </a:r>
            <a:r>
              <a:rPr lang="fr-FR" dirty="0" err="1">
                <a:latin typeface="Courier new" pitchFamily="49"/>
              </a:rPr>
              <a:t>cancellationTokenSource</a:t>
            </a:r>
            <a:r>
              <a:rPr lang="fr-FR" dirty="0">
                <a:latin typeface="Courier new" pitchFamily="49"/>
              </a:rPr>
              <a:t> = new </a:t>
            </a:r>
            <a:r>
              <a:rPr lang="fr-FR" dirty="0" err="1">
                <a:latin typeface="Courier new" pitchFamily="49"/>
              </a:rPr>
              <a:t>CancellationTokenSource</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solidFill>
                  <a:srgbClr val="00B050"/>
                </a:solidFill>
                <a:latin typeface="Courier new" pitchFamily="49"/>
              </a:rPr>
              <a:t>    </a:t>
            </a:r>
            <a:r>
              <a:rPr lang="fr-FR" dirty="0" smtClean="0">
                <a:solidFill>
                  <a:srgbClr val="00B050"/>
                </a:solidFill>
                <a:latin typeface="Courier new" pitchFamily="49"/>
              </a:rPr>
              <a:t>// </a:t>
            </a:r>
            <a:r>
              <a:rPr lang="fr-FR" dirty="0">
                <a:solidFill>
                  <a:srgbClr val="00B050"/>
                </a:solidFill>
                <a:latin typeface="Courier new" pitchFamily="49"/>
              </a:rPr>
              <a:t>Utilisez une tâche pour écouter les interruptions (par exemple, </a:t>
            </a:r>
            <a:r>
              <a:rPr lang="fr-FR" dirty="0" err="1">
                <a:solidFill>
                  <a:srgbClr val="00B050"/>
                </a:solidFill>
                <a:latin typeface="Courier new" pitchFamily="49"/>
              </a:rPr>
              <a:t>Ctrl+C</a:t>
            </a:r>
            <a:r>
              <a:rPr lang="fr-FR" dirty="0">
                <a:solidFill>
                  <a:srgbClr val="00B050"/>
                </a:solidFill>
                <a:latin typeface="Courier new" pitchFamily="49"/>
              </a:rPr>
              <a:t>)</a:t>
            </a:r>
          </a:p>
          <a:p>
            <a:pPr lvl="0">
              <a:lnSpc>
                <a:spcPct val="100000"/>
              </a:lnSpc>
              <a:spcAft>
                <a:spcPts val="283"/>
              </a:spcAft>
            </a:pPr>
            <a:r>
              <a:rPr lang="fr-FR" dirty="0">
                <a:latin typeface="Courier new" pitchFamily="49"/>
              </a:rPr>
              <a:t>    </a:t>
            </a:r>
            <a:r>
              <a:rPr lang="fr-FR" dirty="0" err="1" smtClean="0">
                <a:latin typeface="Courier new" pitchFamily="49"/>
              </a:rPr>
              <a:t>Console.CancelKeyPress</a:t>
            </a:r>
            <a:r>
              <a:rPr lang="fr-FR" dirty="0" smtClean="0">
                <a:latin typeface="Courier new" pitchFamily="49"/>
              </a:rPr>
              <a:t> </a:t>
            </a:r>
            <a:r>
              <a:rPr lang="fr-FR" dirty="0">
                <a:latin typeface="Courier new" pitchFamily="49"/>
              </a:rPr>
              <a:t>+= (_, e) =&gt; {</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e.Cancel</a:t>
            </a:r>
            <a:r>
              <a:rPr lang="fr-FR" dirty="0">
                <a:latin typeface="Courier new" pitchFamily="49"/>
              </a:rPr>
              <a:t> = </a:t>
            </a:r>
            <a:r>
              <a:rPr lang="fr-FR" dirty="0" err="1">
                <a:latin typeface="Courier new" pitchFamily="49"/>
              </a:rPr>
              <a:t>true</a:t>
            </a:r>
            <a:r>
              <a:rPr lang="fr-FR" dirty="0">
                <a:latin typeface="Courier new" pitchFamily="49"/>
              </a:rPr>
              <a:t>; // Empêcher la fermeture immédiate</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cancellationTokenSource.Cancel</a:t>
            </a:r>
            <a:r>
              <a:rPr lang="fr-FR" dirty="0">
                <a:latin typeface="Courier new" pitchFamily="49"/>
              </a:rPr>
              <a:t>(); // Demander l'annulation</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00B050"/>
                </a:solidFill>
                <a:latin typeface="Courier new" pitchFamily="49"/>
              </a:rPr>
              <a:t> </a:t>
            </a:r>
            <a:r>
              <a:rPr lang="fr-FR" b="1" dirty="0" smtClean="0">
                <a:solidFill>
                  <a:srgbClr val="00B050"/>
                </a:solidFill>
                <a:latin typeface="Courier new" pitchFamily="49"/>
              </a:rPr>
              <a:t>   // Boucle de consommation</a:t>
            </a:r>
            <a:endParaRPr lang="fr-FR" b="1" dirty="0">
              <a:solidFill>
                <a:srgbClr val="00B050"/>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while</a:t>
            </a:r>
            <a:r>
              <a:rPr lang="fr-FR" dirty="0">
                <a:latin typeface="Courier new" pitchFamily="49"/>
              </a:rPr>
              <a:t> (! </a:t>
            </a:r>
            <a:r>
              <a:rPr lang="fr-FR" dirty="0" err="1">
                <a:latin typeface="Courier new" pitchFamily="49"/>
              </a:rPr>
              <a:t>cancellationTokenSource.Token.IsCancellationRequested</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var </a:t>
            </a:r>
            <a:r>
              <a:rPr lang="fr-FR" b="1" dirty="0" err="1">
                <a:solidFill>
                  <a:srgbClr val="002060"/>
                </a:solidFill>
                <a:latin typeface="Courier new" pitchFamily="49"/>
              </a:rPr>
              <a:t>consumeResult</a:t>
            </a:r>
            <a:r>
              <a:rPr lang="fr-FR" b="1" dirty="0">
                <a:solidFill>
                  <a:srgbClr val="002060"/>
                </a:solidFill>
                <a:latin typeface="Courier new" pitchFamily="49"/>
              </a:rPr>
              <a:t> = </a:t>
            </a:r>
            <a:r>
              <a:rPr lang="fr-FR" b="1" dirty="0" err="1">
                <a:solidFill>
                  <a:srgbClr val="002060"/>
                </a:solidFill>
                <a:latin typeface="Courier new" pitchFamily="49"/>
              </a:rPr>
              <a:t>consumer.Consume</a:t>
            </a:r>
            <a:r>
              <a:rPr lang="fr-FR" b="1" dirty="0">
                <a:solidFill>
                  <a:srgbClr val="002060"/>
                </a:solidFill>
                <a:latin typeface="Courier new" pitchFamily="49"/>
              </a:rPr>
              <a:t>(</a:t>
            </a:r>
            <a:r>
              <a:rPr lang="fr-FR" b="1" dirty="0" err="1">
                <a:solidFill>
                  <a:srgbClr val="002060"/>
                </a:solidFill>
                <a:latin typeface="Courier new" pitchFamily="49"/>
              </a:rPr>
              <a:t>cancellationTokenSource.Token</a:t>
            </a:r>
            <a:r>
              <a:rPr lang="fr-FR" b="1" dirty="0">
                <a:solidFill>
                  <a:srgbClr val="00206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 </a:t>
            </a:r>
            <a:r>
              <a:rPr lang="fr-FR" dirty="0" err="1">
                <a:latin typeface="Courier new" pitchFamily="49"/>
              </a:rPr>
              <a:t>handle</a:t>
            </a:r>
            <a:r>
              <a:rPr lang="fr-FR" dirty="0">
                <a:latin typeface="Courier new" pitchFamily="49"/>
              </a:rPr>
              <a:t> </a:t>
            </a:r>
            <a:r>
              <a:rPr lang="fr-FR" dirty="0" err="1">
                <a:latin typeface="Courier new" pitchFamily="49"/>
              </a:rPr>
              <a:t>consumed</a:t>
            </a:r>
            <a:r>
              <a:rPr lang="fr-FR" dirty="0">
                <a:latin typeface="Courier new" pitchFamily="49"/>
              </a:rPr>
              <a:t> message.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consumer.Close</a:t>
            </a:r>
            <a:r>
              <a:rPr lang="fr-FR" b="1" dirty="0">
                <a:solidFill>
                  <a:srgbClr val="002060"/>
                </a:solidFill>
                <a:latin typeface="Courier new" pitchFamily="49"/>
              </a:rPr>
              <a:t>();</a:t>
            </a:r>
          </a:p>
          <a:p>
            <a:pPr lvl="0">
              <a:lnSpc>
                <a:spcPct val="100000"/>
              </a:lnSpc>
              <a:spcAft>
                <a:spcPts val="283"/>
              </a:spcAft>
            </a:pPr>
            <a:r>
              <a:rPr lang="fr-FR" dirty="0" smtClean="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a:t>
            </a:r>
          </a:p>
        </p:txBody>
      </p:sp>
      <p:sp>
        <p:nvSpPr>
          <p:cNvPr id="3" name="Espace réservé du texte 2"/>
          <p:cNvSpPr txBox="1">
            <a:spLocks noGrp="1"/>
          </p:cNvSpPr>
          <p:nvPr>
            <p:ph type="body" idx="4294967295"/>
          </p:nvPr>
        </p:nvSpPr>
        <p:spPr>
          <a:xfrm>
            <a:off x="1091880" y="2297505"/>
            <a:ext cx="8459640" cy="4384800"/>
          </a:xfrm>
        </p:spPr>
        <p:txBody>
          <a:bodyPr vert="horz">
            <a:normAutofit fontScale="85000" lnSpcReduction="10000"/>
          </a:bodyPr>
          <a:lstStyle/>
          <a:p>
            <a:pPr lvl="0"/>
            <a:r>
              <a:rPr lang="fr-FR" dirty="0"/>
              <a:t>Les propriétés les plus importantes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AutoOffsetReset</a:t>
            </a:r>
            <a:r>
              <a:rPr lang="fr-FR" sz="3200" b="1" i="1" dirty="0">
                <a:solidFill>
                  <a:srgbClr val="0D1F63"/>
                </a:solidFill>
                <a:latin typeface="Tahoma" pitchFamily="34"/>
                <a:cs typeface="Lucida Sans Unicode" pitchFamily="34"/>
              </a:rPr>
              <a:t>  : </a:t>
            </a:r>
            <a:r>
              <a:rPr lang="fr-FR" sz="3200" i="1" dirty="0" err="1">
                <a:solidFill>
                  <a:srgbClr val="000000"/>
                </a:solidFill>
                <a:latin typeface="Tahoma" pitchFamily="34"/>
                <a:cs typeface="Lucida Sans Unicode" pitchFamily="34"/>
              </a:rPr>
              <a:t>latest</a:t>
            </a:r>
            <a:r>
              <a:rPr lang="fr-FR" sz="3200" dirty="0">
                <a:solidFill>
                  <a:srgbClr val="000000"/>
                </a:solidFill>
                <a:latin typeface="Tahoma" pitchFamily="34"/>
                <a:cs typeface="Lucida Sans Unicode" pitchFamily="34"/>
              </a:rPr>
              <a:t> (défaut) ou </a:t>
            </a:r>
            <a:r>
              <a:rPr lang="fr-FR" sz="3200" i="1" dirty="0" err="1">
                <a:solidFill>
                  <a:srgbClr val="000000"/>
                </a:solidFill>
                <a:latin typeface="Tahoma" pitchFamily="34"/>
                <a:cs typeface="Lucida Sans Unicode" pitchFamily="34"/>
              </a:rPr>
              <a:t>earliest</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Contrôle le comportement du consommateur si il ne détient pas d’offset valide.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Dernier message ou le plus ancien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EnableAutoCommit</a:t>
            </a:r>
            <a:r>
              <a:rPr lang="fr-FR" sz="3200" b="1" i="1" dirty="0" smtClean="0">
                <a:solidFill>
                  <a:srgbClr val="0D1F63"/>
                </a:solidFill>
                <a:latin typeface="Tahoma" pitchFamily="34"/>
                <a:cs typeface="Lucida Sans Unicode" pitchFamily="34"/>
              </a:rPr>
              <a:t> : </a:t>
            </a:r>
            <a:r>
              <a:rPr lang="fr-FR" sz="3200" dirty="0" smtClean="0">
                <a:solidFill>
                  <a:srgbClr val="000000"/>
                </a:solidFill>
                <a:latin typeface="Tahoma" pitchFamily="34"/>
                <a:cs typeface="Lucida Sans Unicode" pitchFamily="34"/>
              </a:rPr>
              <a:t>Le</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consommateur</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commit les offsets automatiquement ou non.</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Par défaut </a:t>
            </a:r>
            <a:r>
              <a:rPr lang="fr-FR" sz="3200" i="1"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Si </a:t>
            </a:r>
            <a:r>
              <a:rPr lang="fr-FR" sz="3200"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t>
            </a:r>
          </a:p>
          <a:p>
            <a:pPr marL="799920" lvl="3"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600" b="1" i="1" dirty="0" err="1" smtClean="0">
                <a:solidFill>
                  <a:srgbClr val="0D1F63"/>
                </a:solidFill>
                <a:latin typeface="Tahoma" pitchFamily="34"/>
                <a:cs typeface="Lucida Sans Unicode" pitchFamily="34"/>
              </a:rPr>
              <a:t>AutoCommitIntervalMs</a:t>
            </a:r>
            <a:r>
              <a:rPr lang="fr-FR" sz="2600" b="1" i="1" dirty="0">
                <a:solidFill>
                  <a:srgbClr val="0D1F63"/>
                </a:solidFill>
                <a:latin typeface="Tahoma" pitchFamily="34"/>
                <a:cs typeface="Lucida Sans Unicode" pitchFamily="34"/>
              </a:rPr>
              <a:t> : </a:t>
            </a:r>
            <a:r>
              <a:rPr lang="fr-FR" sz="2600" dirty="0">
                <a:solidFill>
                  <a:srgbClr val="000000"/>
                </a:solidFill>
                <a:latin typeface="Tahoma" pitchFamily="34"/>
                <a:cs typeface="Lucida Sans Unicode" pitchFamily="34"/>
              </a:rPr>
              <a:t>Intervalle d’envois des </a:t>
            </a:r>
            <a:r>
              <a:rPr lang="fr-FR" sz="2600" dirty="0" err="1">
                <a:solidFill>
                  <a:srgbClr val="000000"/>
                </a:solidFill>
                <a:latin typeface="Tahoma" pitchFamily="34"/>
                <a:cs typeface="Lucida Sans Unicode" pitchFamily="34"/>
              </a:rPr>
              <a:t>commits</a:t>
            </a:r>
            <a:endParaRPr lang="fr-FR" sz="26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3176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 (2)</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D’autres propriétés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fetch.min.bytes</a:t>
            </a:r>
            <a:r>
              <a:rPr lang="fr-FR" sz="3200">
                <a:solidFill>
                  <a:srgbClr val="000000"/>
                </a:solidFill>
                <a:latin typeface="Tahoma" pitchFamily="34"/>
                <a:cs typeface="Lucida Sans Unicode" pitchFamily="34"/>
              </a:rPr>
              <a:t> : Volume minimum de données à recevoir. Permet de réduire la charge sur le broker et le consommateur</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fetch.max.wait.ms</a:t>
            </a:r>
            <a:r>
              <a:rPr lang="fr-FR" sz="3200">
                <a:solidFill>
                  <a:srgbClr val="000000"/>
                </a:solidFill>
                <a:latin typeface="Tahoma" pitchFamily="34"/>
                <a:cs typeface="Lucida Sans Unicode" pitchFamily="34"/>
              </a:rPr>
              <a:t> : Attente maximale avant de récupérer les données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max.partition.fetch.bytes</a:t>
            </a:r>
            <a:r>
              <a:rPr lang="fr-FR" sz="3200">
                <a:solidFill>
                  <a:srgbClr val="000000"/>
                </a:solidFill>
                <a:latin typeface="Tahoma" pitchFamily="34"/>
                <a:cs typeface="Lucida Sans Unicode" pitchFamily="34"/>
              </a:rPr>
              <a:t> : Maximum de données par partition ramenées lors d’un poll. Par défaut 1Mo</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max.poll.records</a:t>
            </a:r>
            <a:r>
              <a:rPr lang="fr-FR" sz="3200">
                <a:solidFill>
                  <a:srgbClr val="000000"/>
                </a:solidFill>
                <a:latin typeface="Tahoma" pitchFamily="34"/>
                <a:cs typeface="Lucida Sans Unicode" pitchFamily="34"/>
              </a:rPr>
              <a:t> : Maximum de record via un </a:t>
            </a:r>
            <a:r>
              <a:rPr lang="fr-FR" sz="3200" i="1">
                <a:solidFill>
                  <a:srgbClr val="000000"/>
                </a:solidFill>
                <a:latin typeface="Tahoma" pitchFamily="34"/>
                <a:cs typeface="Lucida Sans Unicode" pitchFamily="34"/>
              </a:rPr>
              <a:t>poll()</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session.timeout.ms</a:t>
            </a:r>
            <a:r>
              <a:rPr lang="fr-FR" sz="3200">
                <a:solidFill>
                  <a:srgbClr val="000000"/>
                </a:solidFill>
                <a:latin typeface="Tahoma" pitchFamily="34"/>
                <a:cs typeface="Lucida Sans Unicode" pitchFamily="34"/>
              </a:rPr>
              <a:t> : Le temps faisant expirer la session et déclarer le consommateur comme down. Par défaut 10s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heartbeat.interval.ms</a:t>
            </a:r>
            <a:r>
              <a:rPr lang="fr-FR" sz="3200">
                <a:solidFill>
                  <a:srgbClr val="000000"/>
                </a:solidFill>
                <a:latin typeface="Tahoma" pitchFamily="34"/>
                <a:cs typeface="Lucida Sans Unicode" pitchFamily="34"/>
              </a:rPr>
              <a:t> : L’intervalle d’envoi des heartbeat. Par défaut 3s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partition.assignment.strategy</a:t>
            </a:r>
            <a:r>
              <a:rPr lang="fr-FR" sz="3200">
                <a:solidFill>
                  <a:srgbClr val="000000"/>
                </a:solidFill>
                <a:latin typeface="Tahoma" pitchFamily="34"/>
                <a:cs typeface="Lucida Sans Unicode" pitchFamily="34"/>
              </a:rPr>
              <a:t> : Stratégie d’affectation des partitions </a:t>
            </a:r>
            <a:r>
              <a:rPr lang="fr-FR" sz="3200" i="1">
                <a:solidFill>
                  <a:srgbClr val="000000"/>
                </a:solidFill>
                <a:latin typeface="Tahoma" pitchFamily="34"/>
                <a:cs typeface="Lucida Sans Unicode" pitchFamily="34"/>
              </a:rPr>
              <a:t>Range</a:t>
            </a:r>
            <a:r>
              <a:rPr lang="fr-FR" sz="3200">
                <a:solidFill>
                  <a:srgbClr val="000000"/>
                </a:solidFill>
                <a:latin typeface="Tahoma" pitchFamily="34"/>
                <a:cs typeface="Lucida Sans Unicode" pitchFamily="34"/>
              </a:rPr>
              <a:t> (défaut), </a:t>
            </a:r>
            <a:r>
              <a:rPr lang="fr-FR" sz="3200" i="1">
                <a:solidFill>
                  <a:srgbClr val="000000"/>
                </a:solidFill>
                <a:latin typeface="Tahoma" pitchFamily="34"/>
                <a:cs typeface="Lucida Sans Unicode" pitchFamily="34"/>
              </a:rPr>
              <a:t>RoundRobin</a:t>
            </a:r>
            <a:r>
              <a:rPr lang="fr-FR" sz="3200">
                <a:solidFill>
                  <a:srgbClr val="000000"/>
                </a:solidFill>
                <a:latin typeface="Tahoma" pitchFamily="34"/>
                <a:cs typeface="Lucida Sans Unicode" pitchFamily="34"/>
              </a:rPr>
              <a:t> ou </a:t>
            </a:r>
            <a:r>
              <a:rPr lang="fr-FR" sz="3200" i="1">
                <a:solidFill>
                  <a:srgbClr val="000000"/>
                </a:solidFill>
                <a:latin typeface="Tahoma" pitchFamily="34"/>
                <a:cs typeface="Lucida Sans Unicode" pitchFamily="34"/>
              </a:rPr>
              <a:t>Custom</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client.id</a:t>
            </a:r>
            <a:r>
              <a:rPr lang="fr-FR" sz="3200">
                <a:solidFill>
                  <a:srgbClr val="000000"/>
                </a:solidFill>
                <a:latin typeface="Tahoma" pitchFamily="34"/>
                <a:cs typeface="Lucida Sans Unicode" pitchFamily="34"/>
              </a:rPr>
              <a:t> : Une chaîne de caractère utilisé pour les métriques.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receive.buffer.bytes </a:t>
            </a:r>
            <a:r>
              <a:rPr lang="fr-FR" sz="3200">
                <a:solidFill>
                  <a:srgbClr val="000000"/>
                </a:solidFill>
                <a:latin typeface="Tahoma" pitchFamily="34"/>
                <a:cs typeface="Lucida Sans Unicode" pitchFamily="34"/>
              </a:rPr>
              <a:t>et</a:t>
            </a:r>
            <a:r>
              <a:rPr lang="fr-FR" sz="3200" b="1" i="1">
                <a:solidFill>
                  <a:srgbClr val="0D1F63"/>
                </a:solidFill>
                <a:latin typeface="Tahoma" pitchFamily="34"/>
                <a:cs typeface="Lucida Sans Unicode" pitchFamily="34"/>
              </a:rPr>
              <a:t> send.buffer.bytes</a:t>
            </a:r>
            <a:r>
              <a:rPr lang="fr-FR" sz="3200">
                <a:solidFill>
                  <a:srgbClr val="000000"/>
                </a:solidFill>
                <a:latin typeface="Tahoma" pitchFamily="34"/>
                <a:cs typeface="Lucida Sans Unicode" pitchFamily="34"/>
              </a:rPr>
              <a:t> : 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r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110734</TotalTime>
  <Words>9866</Words>
  <Application>Microsoft Office PowerPoint</Application>
  <PresentationFormat>Personnalisé</PresentationFormat>
  <Paragraphs>2155</Paragraphs>
  <Slides>273</Slides>
  <Notes>273</Notes>
  <HiddenSlides>2</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273</vt:i4>
      </vt:variant>
    </vt:vector>
  </HeadingPairs>
  <TitlesOfParts>
    <vt:vector size="290" baseType="lpstr">
      <vt:lpstr>Arial</vt:lpstr>
      <vt:lpstr>Calibri</vt:lpstr>
      <vt:lpstr>Calibri Light</vt:lpstr>
      <vt:lpstr>Courier new</vt:lpstr>
      <vt:lpstr>Courier new</vt:lpstr>
      <vt:lpstr>DejaVu Sans</vt:lpstr>
      <vt:lpstr>Liberation Sans</vt:lpstr>
      <vt:lpstr>Lohit Devanagari</vt:lpstr>
      <vt:lpstr>Lucida Sans Unicode</vt:lpstr>
      <vt:lpstr>Noto Sans CJK SC</vt:lpstr>
      <vt:lpstr>OpenSymbol</vt:lpstr>
      <vt:lpstr>StarSymbol</vt:lpstr>
      <vt:lpstr>Tahoma</vt:lpstr>
      <vt:lpstr>Times New Roman</vt:lpstr>
      <vt:lpstr>Wingdings</vt:lpstr>
      <vt:lpstr>Standard</vt:lpstr>
      <vt:lpstr>Titre1</vt:lpstr>
      <vt:lpstr>Présentation PowerPoint</vt:lpstr>
      <vt:lpstr>Messagerie distribuée  avec Apache Kafka APIs C# / .NET</vt:lpstr>
      <vt:lpstr>Agenda</vt:lpstr>
      <vt:lpstr>Introduction à Kafka</vt:lpstr>
      <vt:lpstr>Origine</vt:lpstr>
      <vt:lpstr>Objectifs</vt:lpstr>
      <vt:lpstr>Fonctionnalités</vt:lpstr>
      <vt:lpstr>Points forts</vt:lpstr>
      <vt:lpstr>Confluent</vt:lpstr>
      <vt:lpstr>Introduction à Kafka</vt:lpstr>
      <vt:lpstr>Kafka vs Message broker traditionnel</vt:lpstr>
      <vt:lpstr>Exemple ESB (New York Times) Avant</vt:lpstr>
      <vt:lpstr>Exemple ESB (New York Times) Après</vt:lpstr>
      <vt:lpstr>Exemple : micro-services</vt:lpstr>
      <vt:lpstr>Exemple Micro-services Message Broker et Design pattern SAGA</vt:lpstr>
      <vt:lpstr>Kafka : Data Buffering</vt:lpstr>
      <vt:lpstr>Exemple Architecture ELK Bufferisation des événements</vt:lpstr>
      <vt:lpstr>Ingestion massive de données Exemple Uber</vt:lpstr>
      <vt:lpstr>Architecture Event-driven</vt:lpstr>
      <vt:lpstr>Event-driven architecture</vt:lpstr>
      <vt:lpstr>ksqlDB</vt:lpstr>
      <vt:lpstr>Architecture ksqlDB</vt:lpstr>
      <vt:lpstr>Introduction à Kafka</vt:lpstr>
      <vt:lpstr>Concepts de base</vt:lpstr>
      <vt:lpstr>APIs</vt:lpstr>
      <vt:lpstr>APIs</vt:lpstr>
      <vt:lpstr>Protocole Client/Serveur</vt:lpstr>
      <vt:lpstr>Topic</vt:lpstr>
      <vt:lpstr>Apport des partitions</vt:lpstr>
      <vt:lpstr>Réplication</vt:lpstr>
      <vt:lpstr>Distribution des partitions</vt:lpstr>
      <vt:lpstr>Partition et offset</vt:lpstr>
      <vt:lpstr>Clients du cluster</vt:lpstr>
      <vt:lpstr>Routing des messages</vt:lpstr>
      <vt:lpstr>Groupe de consommateurs</vt:lpstr>
      <vt:lpstr>Offset consommateur</vt:lpstr>
      <vt:lpstr>Consommateur vs Partition Rééquilibrage dynamique</vt:lpstr>
      <vt:lpstr>Exemple</vt:lpstr>
      <vt:lpstr>Ordre des enregistrements</vt:lpstr>
      <vt:lpstr>Cluster</vt:lpstr>
      <vt:lpstr>Cluster</vt:lpstr>
      <vt:lpstr>Nombre de brokers</vt:lpstr>
      <vt:lpstr>Configuration et démarrage d’un nœud</vt:lpstr>
      <vt:lpstr>Principales configuration</vt:lpstr>
      <vt:lpstr>Contrôleurs</vt:lpstr>
      <vt:lpstr>Configuration par défaut des topics</vt:lpstr>
      <vt:lpstr>Cluster ID et log dirs</vt:lpstr>
      <vt:lpstr>Cluster Kafka</vt:lpstr>
      <vt:lpstr>Introduction</vt:lpstr>
      <vt:lpstr>Hardware</vt:lpstr>
      <vt:lpstr>Installation à partir de l’archive</vt:lpstr>
      <vt:lpstr>Images bitnami</vt:lpstr>
      <vt:lpstr>Kubernetes</vt:lpstr>
      <vt:lpstr>Vérifications de l’installation</vt:lpstr>
      <vt:lpstr>Script d’arrêt</vt:lpstr>
      <vt:lpstr>Fichiers de trace</vt:lpstr>
      <vt:lpstr>Cluster Kafka</vt:lpstr>
      <vt:lpstr>Introduction</vt:lpstr>
      <vt:lpstr>Gestion des topics</vt:lpstr>
      <vt:lpstr>Choix du nombre de partitions</vt:lpstr>
      <vt:lpstr>Envoi de message</vt:lpstr>
      <vt:lpstr>Lecture de message</vt:lpstr>
      <vt:lpstr>Autre utilitaires</vt:lpstr>
      <vt:lpstr>Autre utilitaires (2)</vt:lpstr>
      <vt:lpstr>Cluster Kafka</vt:lpstr>
      <vt:lpstr>Outils graphiques</vt:lpstr>
      <vt:lpstr>Kafka Magic</vt:lpstr>
      <vt:lpstr>akhq</vt:lpstr>
      <vt:lpstr>Redpanda Console</vt:lpstr>
      <vt:lpstr>APIs</vt:lpstr>
      <vt:lpstr>Introduction</vt:lpstr>
      <vt:lpstr>Dépendances</vt:lpstr>
      <vt:lpstr>Étapes lors de l’envoi d’un message</vt:lpstr>
      <vt:lpstr>Envoi de message</vt:lpstr>
      <vt:lpstr>Construire un Producteur</vt:lpstr>
      <vt:lpstr>Exemple .NET</vt:lpstr>
      <vt:lpstr>Message</vt:lpstr>
      <vt:lpstr>Méthodes d’envoi des messages</vt:lpstr>
      <vt:lpstr>Fire And Forget</vt:lpstr>
      <vt:lpstr>Envoi synchrone</vt:lpstr>
      <vt:lpstr>Envoi asynchrone avec call-back</vt:lpstr>
      <vt:lpstr>Envoi asynchrone d’un lot de messages</vt:lpstr>
      <vt:lpstr>Interface IDisposable</vt:lpstr>
      <vt:lpstr>Sérialiseurs</vt:lpstr>
      <vt:lpstr>Exemple sérialiseur custom s’appuyant sur Json</vt:lpstr>
      <vt:lpstr>Configuration des producteurs  fiabilité</vt:lpstr>
      <vt:lpstr>Configuration des producteurs  performance</vt:lpstr>
      <vt:lpstr>Garantie sur l’ordre</vt:lpstr>
      <vt:lpstr>APIs</vt:lpstr>
      <vt:lpstr>Introduction</vt:lpstr>
      <vt:lpstr>Groupes de consommateurs</vt:lpstr>
      <vt:lpstr>Rééquilibrage dynamique des consommateurs</vt:lpstr>
      <vt:lpstr>Membership et détection de pannes</vt:lpstr>
      <vt:lpstr>Création de KafkaConsumer</vt:lpstr>
      <vt:lpstr>Abonnement à un topic</vt:lpstr>
      <vt:lpstr>Boucle de Polling</vt:lpstr>
      <vt:lpstr>Exemple</vt:lpstr>
      <vt:lpstr>Configuration des consommateurs</vt:lpstr>
      <vt:lpstr>Configuration des consommateurs (2)</vt:lpstr>
      <vt:lpstr>Offsets et Commits</vt:lpstr>
      <vt:lpstr>Risques lors d’une réaffectation</vt:lpstr>
      <vt:lpstr>Commit automatique</vt:lpstr>
      <vt:lpstr>Commit contrôlé</vt:lpstr>
      <vt:lpstr>Exemple At Most Once</vt:lpstr>
      <vt:lpstr>Exemple At Least Once</vt:lpstr>
      <vt:lpstr>StoreOffset</vt:lpstr>
      <vt:lpstr>Exemple At Least Once</vt:lpstr>
      <vt:lpstr>Committer un offset spécifique</vt:lpstr>
      <vt:lpstr>Stocker les offsets hors de Kafka</vt:lpstr>
      <vt:lpstr>Réagir aux réaffectations</vt:lpstr>
      <vt:lpstr>Consommation de messages avec des offsets spécifiques</vt:lpstr>
      <vt:lpstr>Affectation statique des partitions</vt:lpstr>
      <vt:lpstr>Exemple</vt:lpstr>
      <vt:lpstr>APIs</vt:lpstr>
      <vt:lpstr>Introduction</vt:lpstr>
      <vt:lpstr>Apache Avro</vt:lpstr>
      <vt:lpstr>Schéma Avro</vt:lpstr>
      <vt:lpstr>Utilisation du schéma</vt:lpstr>
      <vt:lpstr>Schema Registry</vt:lpstr>
      <vt:lpstr>Modes de compatibilité</vt:lpstr>
      <vt:lpstr>Choix du mode</vt:lpstr>
      <vt:lpstr>Packages Confluent</vt:lpstr>
      <vt:lpstr>Producteur (1)</vt:lpstr>
      <vt:lpstr>Producteur (2)</vt:lpstr>
      <vt:lpstr>Consommateur</vt:lpstr>
      <vt:lpstr>APIs</vt:lpstr>
      <vt:lpstr>Introduction</vt:lpstr>
      <vt:lpstr>Fonctionnalités</vt:lpstr>
      <vt:lpstr>Mode standalone</vt:lpstr>
      <vt:lpstr>Mode distribué</vt:lpstr>
      <vt:lpstr>Configurations supplémentaires en mode distribué</vt:lpstr>
      <vt:lpstr>Configuration des connecteurs</vt:lpstr>
      <vt:lpstr>Connecteurs</vt:lpstr>
      <vt:lpstr>Exemple Connecteur JDBC</vt:lpstr>
      <vt:lpstr>Transformations</vt:lpstr>
      <vt:lpstr>Exemple de configuration</vt:lpstr>
      <vt:lpstr>Transformers disponibles</vt:lpstr>
      <vt:lpstr>API Rest</vt:lpstr>
      <vt:lpstr>API</vt:lpstr>
      <vt:lpstr>APIs</vt:lpstr>
      <vt:lpstr>Introduction</vt:lpstr>
      <vt:lpstr>Exemple Admin :  Lister les configurations</vt:lpstr>
      <vt:lpstr>Exemple Admin (Java) Créer un topic</vt:lpstr>
      <vt:lpstr>Garanties Kafka</vt:lpstr>
      <vt:lpstr>Garanties Kafka</vt:lpstr>
      <vt:lpstr>Rôles des brokers</vt:lpstr>
      <vt:lpstr>Rôle des brokers gérant un topic</vt:lpstr>
      <vt:lpstr>Synchronisation des répliques</vt:lpstr>
      <vt:lpstr>Validation de la production</vt:lpstr>
      <vt:lpstr>min.insync.replica</vt:lpstr>
      <vt:lpstr>Conséquences</vt:lpstr>
      <vt:lpstr>Rejet de demande d’émission</vt:lpstr>
      <vt:lpstr>Garanties Kafka</vt:lpstr>
      <vt:lpstr>Côté producteur</vt:lpstr>
      <vt:lpstr>Acks=0</vt:lpstr>
      <vt:lpstr>Acks=1</vt:lpstr>
      <vt:lpstr>Acks=all</vt:lpstr>
      <vt:lpstr>Acquittement et durabilité</vt:lpstr>
      <vt:lpstr>Gestion des erreurs</vt:lpstr>
      <vt:lpstr>Côté consommateur</vt:lpstr>
      <vt:lpstr>Gestion des commits</vt:lpstr>
      <vt:lpstr>Consommation: At Most Once</vt:lpstr>
      <vt:lpstr>Configuration At Most Once</vt:lpstr>
      <vt:lpstr>Réception : At Least Once</vt:lpstr>
      <vt:lpstr>Configuration At Least Once</vt:lpstr>
      <vt:lpstr>Garanties Kafka</vt:lpstr>
      <vt:lpstr>Introduction</vt:lpstr>
      <vt:lpstr>Producteur idempotent</vt:lpstr>
      <vt:lpstr>Configuration producteur</vt:lpstr>
      <vt:lpstr>Consommateur</vt:lpstr>
      <vt:lpstr>Exemple  Gestion des offsets (1)</vt:lpstr>
      <vt:lpstr>Exemple  Gestion des offsets (2)</vt:lpstr>
      <vt:lpstr>Transaction</vt:lpstr>
      <vt:lpstr>Transaction</vt:lpstr>
      <vt:lpstr>Configuration du consommateur</vt:lpstr>
      <vt:lpstr>Exactly Once pour le transfert de messages entre topics</vt:lpstr>
      <vt:lpstr>Consommateur / Producteur  Streamprocessor</vt:lpstr>
      <vt:lpstr>Garanties Kafka</vt:lpstr>
      <vt:lpstr>Configuration pour favoriser le débit</vt:lpstr>
      <vt:lpstr>Configuration pour favoriser la latence</vt:lpstr>
      <vt:lpstr>Configuration pour la durabilité</vt:lpstr>
      <vt:lpstr>KafkaStream</vt:lpstr>
      <vt:lpstr>Application KafkaStream</vt:lpstr>
      <vt:lpstr>Topologie processeurs</vt:lpstr>
      <vt:lpstr>Apports de KafkaStream</vt:lpstr>
      <vt:lpstr>Définitions</vt:lpstr>
      <vt:lpstr>KStream et KTable</vt:lpstr>
      <vt:lpstr>Dualité KStream / KTable</vt:lpstr>
      <vt:lpstr>KGlobalTable</vt:lpstr>
      <vt:lpstr>Opérateurs stateless / stateful</vt:lpstr>
      <vt:lpstr>Tâches et partitions</vt:lpstr>
      <vt:lpstr>Modèle de threads</vt:lpstr>
      <vt:lpstr>Architecture et scalabilité</vt:lpstr>
      <vt:lpstr>Tolérance aux pannes</vt:lpstr>
      <vt:lpstr>KafkaStream</vt:lpstr>
      <vt:lpstr>Introduction</vt:lpstr>
      <vt:lpstr>Exemple (1)</vt:lpstr>
      <vt:lpstr>Exemple (2)</vt:lpstr>
      <vt:lpstr>Configuration</vt:lpstr>
      <vt:lpstr>Exemple Configuration</vt:lpstr>
      <vt:lpstr>Processeurs stateless</vt:lpstr>
      <vt:lpstr>Quelques processeurs stateless</vt:lpstr>
      <vt:lpstr>Exemples</vt:lpstr>
      <vt:lpstr>Processeurs stateful</vt:lpstr>
      <vt:lpstr>Types de store</vt:lpstr>
      <vt:lpstr>Quelques processeurs stateful</vt:lpstr>
      <vt:lpstr>Exemples</vt:lpstr>
      <vt:lpstr>Jointures</vt:lpstr>
      <vt:lpstr>Pré-requis pour les jointures</vt:lpstr>
      <vt:lpstr>Exemples</vt:lpstr>
      <vt:lpstr>KTable et requêtes</vt:lpstr>
      <vt:lpstr>KafkaStream</vt:lpstr>
      <vt:lpstr>ksqlDB</vt:lpstr>
      <vt:lpstr>ksqlDB</vt:lpstr>
      <vt:lpstr>ksqlDB</vt:lpstr>
      <vt:lpstr>Démarrage</vt:lpstr>
      <vt:lpstr>Equivalence</vt:lpstr>
      <vt:lpstr>Equivalence (2)</vt:lpstr>
      <vt:lpstr>Sécurité</vt:lpstr>
      <vt:lpstr>Introduction</vt:lpstr>
      <vt:lpstr>Listeners</vt:lpstr>
      <vt:lpstr>Combinaisons des protocoles</vt:lpstr>
      <vt:lpstr>Configuration des listeners</vt:lpstr>
      <vt:lpstr>Sécurité</vt:lpstr>
      <vt:lpstr>Certificats</vt:lpstr>
      <vt:lpstr>Configuration TLS et Vérification d’hôte</vt:lpstr>
      <vt:lpstr>Configuration du broker</vt:lpstr>
      <vt:lpstr>Configuration des clients</vt:lpstr>
      <vt:lpstr>Authentification des clients via SSL</vt:lpstr>
      <vt:lpstr>Sécurité</vt:lpstr>
      <vt:lpstr>SASL</vt:lpstr>
      <vt:lpstr>Configuration JAAS</vt:lpstr>
      <vt:lpstr>Fichier JAAS</vt:lpstr>
      <vt:lpstr>Propriété sasl.jaas.config</vt:lpstr>
      <vt:lpstr>Mécanismes</vt:lpstr>
      <vt:lpstr>SASL PLAIN</vt:lpstr>
      <vt:lpstr>Configuration du client</vt:lpstr>
      <vt:lpstr>SASL / PLAIN en production</vt:lpstr>
      <vt:lpstr>Sécurité</vt:lpstr>
      <vt:lpstr>Introduction</vt:lpstr>
      <vt:lpstr>Contrôleurs</vt:lpstr>
      <vt:lpstr>Autorisation</vt:lpstr>
      <vt:lpstr>Exemple</vt:lpstr>
      <vt:lpstr>Ressources et opérations</vt:lpstr>
      <vt:lpstr>Règles</vt:lpstr>
      <vt:lpstr>Permissions clientes</vt:lpstr>
      <vt:lpstr>Exceptions</vt:lpstr>
      <vt:lpstr>Exemple</vt:lpstr>
      <vt:lpstr>Audit</vt:lpstr>
      <vt:lpstr>Sécurité</vt:lpstr>
      <vt:lpstr>Introduction</vt:lpstr>
      <vt:lpstr>Quota de bande passante</vt:lpstr>
      <vt:lpstr>Taux de requêtes</vt:lpstr>
      <vt:lpstr>Application des quotas</vt:lpstr>
      <vt:lpstr>Annexes</vt:lpstr>
      <vt:lpstr>Introduction</vt:lpstr>
      <vt:lpstr>Allocation des partitions</vt:lpstr>
      <vt:lpstr>Rétention des données</vt:lpstr>
      <vt:lpstr>Segments</vt:lpstr>
      <vt:lpstr>Indexation</vt:lpstr>
      <vt:lpstr>Principales configurations</vt:lpstr>
      <vt:lpstr>Compactage</vt:lpstr>
      <vt:lpstr>Nettoyage des logs</vt:lpstr>
      <vt:lpstr>Stratégie delete</vt:lpstr>
      <vt:lpstr>Stratégie compact</vt:lpstr>
      <vt:lpstr>Exemple compact</vt:lpstr>
      <vt:lpstr>Conséquences stratégie compact</vt:lpstr>
      <vt:lpstr>Paramètres de compactage</vt:lpstr>
      <vt:lpstr>Annexes</vt:lpstr>
      <vt:lpstr>Principaux métriques brokers accessibles via JMX</vt:lpstr>
      <vt:lpstr>Métriques clients</vt:lpstr>
      <vt:lpstr>Outil de visualisation</vt:lpstr>
      <vt:lpstr>Autres outils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Messagerie distribuée avec Kafka</dc:title>
  <dc:creator>Administrateur</dc:creator>
  <cp:lastModifiedBy>Administrateur</cp:lastModifiedBy>
  <cp:revision>3864</cp:revision>
  <cp:lastPrinted>2024-10-11T06:20:05Z</cp:lastPrinted>
  <dcterms:modified xsi:type="dcterms:W3CDTF">2025-01-24T16:12:17Z</dcterms:modified>
</cp:coreProperties>
</file>